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sldIdLst>
    <p:sldId id="256" r:id="rId4"/>
    <p:sldId id="257" r:id="rId6"/>
    <p:sldId id="258" r:id="rId7"/>
    <p:sldId id="259" r:id="rId8"/>
    <p:sldId id="260" r:id="rId9"/>
    <p:sldId id="261" r:id="rId10"/>
    <p:sldId id="291" r:id="rId11"/>
    <p:sldId id="262" r:id="rId12"/>
    <p:sldId id="263" r:id="rId13"/>
    <p:sldId id="326" r:id="rId14"/>
    <p:sldId id="327"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280" r:id="rId29"/>
    <p:sldId id="284" r:id="rId30"/>
    <p:sldId id="315" r:id="rId31"/>
    <p:sldId id="354" r:id="rId32"/>
    <p:sldId id="281" r:id="rId33"/>
    <p:sldId id="282" r:id="rId34"/>
    <p:sldId id="317" r:id="rId35"/>
    <p:sldId id="318" r:id="rId36"/>
    <p:sldId id="319" r:id="rId37"/>
    <p:sldId id="320" r:id="rId38"/>
    <p:sldId id="321" r:id="rId39"/>
    <p:sldId id="322" r:id="rId40"/>
    <p:sldId id="286"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a:t>
            </a:r>
            <a:r>
              <a:rPr kumimoji="1" lang="en-US" altLang="zh-CN" dirty="0"/>
              <a:t>RESTful</a:t>
            </a:r>
            <a:r>
              <a:rPr kumimoji="1" lang="zh-CN" altLang="en-US" dirty="0"/>
              <a:t>风格保存一个</a:t>
            </a:r>
            <a:r>
              <a:rPr kumimoji="1" lang="en-US" altLang="zh-CN" dirty="0" err="1"/>
              <a:t>megacorp</a:t>
            </a:r>
            <a:r>
              <a:rPr kumimoji="1" lang="zh-CN" altLang="en-US" dirty="0"/>
              <a:t>的索引，类型为员工，</a:t>
            </a:r>
            <a:r>
              <a:rPr kumimoji="1" lang="en-US" altLang="zh-CN" dirty="0"/>
              <a:t>id</a:t>
            </a:r>
            <a:r>
              <a:rPr kumimoji="1" lang="zh-CN" altLang="en-US" dirty="0"/>
              <a:t>为</a:t>
            </a:r>
            <a:r>
              <a:rPr kumimoji="1" lang="en-US" altLang="zh-CN" dirty="0"/>
              <a:t>1</a:t>
            </a:r>
            <a:r>
              <a:rPr kumimoji="1" lang="zh-CN" altLang="en-US" dirty="0"/>
              <a:t>，</a:t>
            </a:r>
            <a:r>
              <a:rPr kumimoji="1" lang="en-US" altLang="zh-CN" dirty="0"/>
              <a:t>body</a:t>
            </a:r>
            <a:r>
              <a:rPr kumimoji="1" lang="zh-CN" altLang="en-US" dirty="0"/>
              <a:t>中的字段是员工的属性。</a:t>
            </a:r>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使用</a:t>
            </a:r>
            <a:r>
              <a:rPr kumimoji="1" lang="en-US" altLang="zh-CN" dirty="0"/>
              <a:t>GET</a:t>
            </a:r>
            <a:r>
              <a:rPr kumimoji="1" lang="zh-CN" altLang="en-US" dirty="0"/>
              <a:t>请求索引名称，可以获取当前索引的状态，索引中存在的类型（员工）及员工的字段属性。</a:t>
            </a:r>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用一个</a:t>
            </a:r>
            <a:r>
              <a:rPr kumimoji="1" lang="en-US" altLang="zh-CN" dirty="0"/>
              <a:t>GET</a:t>
            </a:r>
            <a:r>
              <a:rPr kumimoji="1" lang="zh-CN" altLang="en-US" dirty="0"/>
              <a:t>请求</a:t>
            </a:r>
            <a:r>
              <a:rPr kumimoji="1" lang="en-US" altLang="zh-CN" dirty="0"/>
              <a:t>/</a:t>
            </a:r>
            <a:r>
              <a:rPr kumimoji="1" lang="zh-CN" altLang="en-US" dirty="0"/>
              <a:t>索引名称为</a:t>
            </a:r>
            <a:r>
              <a:rPr kumimoji="1" lang="en-US" altLang="zh-CN" dirty="0" err="1"/>
              <a:t>megacorp</a:t>
            </a:r>
            <a:r>
              <a:rPr kumimoji="1" lang="en-US" altLang="zh-CN" dirty="0"/>
              <a:t>/</a:t>
            </a:r>
            <a:r>
              <a:rPr kumimoji="1" lang="zh-CN" altLang="en-US" dirty="0"/>
              <a:t>类型为员工</a:t>
            </a:r>
            <a:r>
              <a:rPr kumimoji="1" lang="en-US" altLang="zh-CN" dirty="0"/>
              <a:t>/ID</a:t>
            </a:r>
            <a:r>
              <a:rPr kumimoji="1" lang="zh-CN" altLang="en-US" dirty="0"/>
              <a:t>为</a:t>
            </a:r>
            <a:r>
              <a:rPr kumimoji="1" lang="en-US" altLang="zh-CN" dirty="0"/>
              <a:t>1</a:t>
            </a:r>
            <a:r>
              <a:rPr kumimoji="1" lang="zh-CN" altLang="en-US" dirty="0"/>
              <a:t>的员工信息</a:t>
            </a:r>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search</a:t>
            </a:r>
            <a:r>
              <a:rPr kumimoji="1" lang="zh-CN" altLang="en-US" dirty="0"/>
              <a:t>是一种轻量化的搜索，</a:t>
            </a:r>
            <a:r>
              <a:rPr lang="zh-CN" altLang="en-US" sz="2200" b="0" i="0" dirty="0">
                <a:effectLst/>
                <a:latin typeface="Helvetica Neue"/>
                <a:ea typeface="Helvetica Neue"/>
                <a:cs typeface="Helvetica Neue"/>
                <a:sym typeface="Helvetica Neue"/>
              </a:rPr>
              <a:t>查询字符串搜索非常适用于通过命令行做即席查询。</a:t>
            </a:r>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Search</a:t>
            </a:r>
            <a:r>
              <a:rPr kumimoji="1" lang="zh-CN" altLang="en-US" dirty="0"/>
              <a:t>查询</a:t>
            </a:r>
            <a:r>
              <a:rPr lang="zh-CN" altLang="en-US" sz="2200" b="0" i="0" dirty="0">
                <a:effectLst/>
                <a:latin typeface="Helvetica Neue"/>
                <a:ea typeface="Helvetica Neue"/>
                <a:cs typeface="Helvetica Neue"/>
                <a:sym typeface="Helvetica Neue"/>
              </a:rPr>
              <a:t>要求在查询字符串中拼接传递所有的参数。</a:t>
            </a:r>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200" b="0" i="0" dirty="0">
                <a:effectLst/>
                <a:latin typeface="Helvetica Neue"/>
                <a:ea typeface="Helvetica Neue"/>
                <a:cs typeface="Helvetica Neue"/>
                <a:sym typeface="Helvetica Neue"/>
              </a:rPr>
              <a:t>这种是请求体版本，要求使用 </a:t>
            </a:r>
            <a:r>
              <a:rPr lang="en-GB" altLang="zh-CN" sz="2200" b="0" i="0" dirty="0">
                <a:effectLst/>
                <a:latin typeface="Helvetica Neue"/>
                <a:ea typeface="Helvetica Neue"/>
                <a:cs typeface="Helvetica Neue"/>
                <a:sym typeface="Helvetica Neue"/>
              </a:rPr>
              <a:t>JSON </a:t>
            </a:r>
            <a:r>
              <a:rPr lang="zh-CN" altLang="en-US" sz="2200" b="0" i="0" dirty="0">
                <a:effectLst/>
                <a:latin typeface="Helvetica Neue"/>
                <a:ea typeface="Helvetica Neue"/>
                <a:cs typeface="Helvetica Neue"/>
                <a:sym typeface="Helvetica Neue"/>
              </a:rPr>
              <a:t>格式和更丰富的查询表达式作为搜索语言。</a:t>
            </a:r>
            <a:endParaRPr lang="en-US" altLang="zh-CN"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匹配查询 </a:t>
            </a:r>
            <a:r>
              <a:rPr lang="en-GB" altLang="zh-CN" dirty="0"/>
              <a:t>match</a:t>
            </a:r>
            <a:r>
              <a:rPr lang="en-GB" altLang="zh-CN" sz="2200" b="0" i="0" dirty="0">
                <a:effectLst/>
                <a:latin typeface="Helvetica Neue"/>
                <a:ea typeface="Helvetica Neue"/>
                <a:cs typeface="Helvetica Neue"/>
                <a:sym typeface="Helvetica Neue"/>
              </a:rPr>
              <a:t> </a:t>
            </a:r>
            <a:r>
              <a:rPr lang="zh-CN" altLang="en-US" sz="2200" b="0" i="0" dirty="0">
                <a:effectLst/>
                <a:latin typeface="Helvetica Neue"/>
                <a:ea typeface="Helvetica Neue"/>
                <a:cs typeface="Helvetica Neue"/>
                <a:sym typeface="Helvetica Neue"/>
              </a:rPr>
              <a:t>是个 </a:t>
            </a:r>
            <a:r>
              <a:rPr lang="zh-CN" altLang="en-US" sz="2200" b="0" i="1" dirty="0">
                <a:effectLst/>
                <a:latin typeface="Helvetica Neue"/>
                <a:ea typeface="Helvetica Neue"/>
                <a:cs typeface="Helvetica Neue"/>
                <a:sym typeface="Helvetica Neue"/>
              </a:rPr>
              <a:t>核心</a:t>
            </a:r>
            <a:r>
              <a:rPr lang="zh-CN" altLang="en-US" sz="2200" b="0" i="0" dirty="0">
                <a:effectLst/>
                <a:latin typeface="Helvetica Neue"/>
                <a:ea typeface="Helvetica Neue"/>
                <a:cs typeface="Helvetica Neue"/>
                <a:sym typeface="Helvetica Neue"/>
              </a:rPr>
              <a:t> 查询。无论需要查询什么字段， </a:t>
            </a:r>
            <a:r>
              <a:rPr lang="en-GB" altLang="zh-CN" dirty="0"/>
              <a:t>match</a:t>
            </a:r>
            <a:r>
              <a:rPr lang="en-GB" altLang="zh-CN" sz="2200" b="0" i="0" dirty="0">
                <a:effectLst/>
                <a:latin typeface="Helvetica Neue"/>
                <a:ea typeface="Helvetica Neue"/>
                <a:cs typeface="Helvetica Neue"/>
                <a:sym typeface="Helvetica Neue"/>
              </a:rPr>
              <a:t> </a:t>
            </a:r>
            <a:r>
              <a:rPr lang="zh-CN" altLang="en-US" sz="2200" b="0" i="0" dirty="0">
                <a:effectLst/>
                <a:latin typeface="Helvetica Neue"/>
                <a:ea typeface="Helvetica Neue"/>
                <a:cs typeface="Helvetica Neue"/>
                <a:sym typeface="Helvetica Neue"/>
              </a:rPr>
              <a:t>查询都应该会是首选的查询方式。它是一个高级 </a:t>
            </a:r>
            <a:r>
              <a:rPr lang="zh-CN" altLang="en-US" sz="2200" b="0" i="1" dirty="0">
                <a:effectLst/>
                <a:latin typeface="Helvetica Neue"/>
                <a:ea typeface="Helvetica Neue"/>
                <a:cs typeface="Helvetica Neue"/>
                <a:sym typeface="Helvetica Neue"/>
              </a:rPr>
              <a:t>全文查询</a:t>
            </a:r>
            <a:r>
              <a:rPr lang="zh-CN" altLang="en-US" sz="2200" b="0" i="0" dirty="0">
                <a:effectLst/>
                <a:latin typeface="Helvetica Neue"/>
                <a:ea typeface="Helvetica Neue"/>
                <a:cs typeface="Helvetica Neue"/>
                <a:sym typeface="Helvetica Neue"/>
              </a:rPr>
              <a:t> ，这表示它既能处理全文字段，又能处理精确字段。</a:t>
            </a:r>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bool</a:t>
            </a:r>
            <a:r>
              <a:rPr lang="en-GB" altLang="zh-CN" sz="2200" b="0" i="0" dirty="0">
                <a:effectLst/>
                <a:latin typeface="Helvetica Neue"/>
                <a:ea typeface="Helvetica Neue"/>
                <a:cs typeface="Helvetica Neue"/>
                <a:sym typeface="Helvetica Neue"/>
              </a:rPr>
              <a:t> </a:t>
            </a:r>
            <a:r>
              <a:rPr lang="zh-CN" altLang="en-US" sz="2200" b="0" i="0" dirty="0">
                <a:effectLst/>
                <a:latin typeface="Helvetica Neue"/>
                <a:ea typeface="Helvetica Neue"/>
                <a:cs typeface="Helvetica Neue"/>
                <a:sym typeface="Helvetica Neue"/>
              </a:rPr>
              <a:t>查询将多查询组合在一起，接收以下参数：</a:t>
            </a:r>
            <a:endParaRPr lang="en-US" altLang="zh-CN" sz="2200" b="0" i="0" dirty="0">
              <a:effectLst/>
              <a:latin typeface="Helvetica Neue"/>
              <a:ea typeface="Helvetica Neue"/>
              <a:cs typeface="Helvetica Neue"/>
              <a:sym typeface="Helvetica Neue"/>
            </a:endParaRPr>
          </a:p>
          <a:p>
            <a:pPr lvl="1" fontAlgn="base"/>
            <a:r>
              <a:rPr lang="en-GB" altLang="zh-CN" sz="2200" b="1" i="0" dirty="0">
                <a:effectLst/>
                <a:latin typeface="Helvetica Neue"/>
                <a:ea typeface="Helvetica Neue"/>
                <a:cs typeface="Helvetica Neue"/>
                <a:sym typeface="Helvetica Neue"/>
              </a:rPr>
              <a:t>must</a:t>
            </a:r>
            <a:endParaRPr lang="en-GB" altLang="zh-CN" sz="2200" b="0" i="0" dirty="0">
              <a:effectLst/>
              <a:latin typeface="Helvetica Neue"/>
              <a:ea typeface="Helvetica Neue"/>
              <a:cs typeface="Helvetica Neue"/>
              <a:sym typeface="Helvetica Neue"/>
            </a:endParaRPr>
          </a:p>
          <a:p>
            <a:pPr lvl="1" fontAlgn="base"/>
            <a:r>
              <a:rPr lang="zh-CN" altLang="en-US" sz="2200" b="0" i="0" dirty="0">
                <a:effectLst/>
                <a:latin typeface="Helvetica Neue"/>
                <a:ea typeface="Helvetica Neue"/>
                <a:cs typeface="Helvetica Neue"/>
                <a:sym typeface="Helvetica Neue"/>
              </a:rPr>
              <a:t>文档 </a:t>
            </a:r>
            <a:r>
              <a:rPr lang="zh-CN" altLang="en-US" sz="2200" b="0" i="1" dirty="0">
                <a:effectLst/>
                <a:latin typeface="Helvetica Neue"/>
                <a:ea typeface="Helvetica Neue"/>
                <a:cs typeface="Helvetica Neue"/>
                <a:sym typeface="Helvetica Neue"/>
              </a:rPr>
              <a:t>必须</a:t>
            </a:r>
            <a:r>
              <a:rPr lang="zh-CN" altLang="en-US" sz="2200" b="0" i="0" dirty="0">
                <a:effectLst/>
                <a:latin typeface="Helvetica Neue"/>
                <a:ea typeface="Helvetica Neue"/>
                <a:cs typeface="Helvetica Neue"/>
                <a:sym typeface="Helvetica Neue"/>
              </a:rPr>
              <a:t> 匹配这些条件才能被包含进来。</a:t>
            </a:r>
            <a:endParaRPr lang="zh-CN" altLang="en-US" sz="2200" b="0" i="0" dirty="0">
              <a:effectLst/>
              <a:latin typeface="Helvetica Neue"/>
              <a:ea typeface="Helvetica Neue"/>
              <a:cs typeface="Helvetica Neue"/>
              <a:sym typeface="Helvetica Neue"/>
            </a:endParaRPr>
          </a:p>
          <a:p>
            <a:pPr lvl="1" fontAlgn="base"/>
            <a:r>
              <a:rPr lang="en-GB" altLang="zh-CN" sz="2200" b="1" i="0" dirty="0" err="1">
                <a:effectLst/>
                <a:latin typeface="Helvetica Neue"/>
                <a:ea typeface="Helvetica Neue"/>
                <a:cs typeface="Helvetica Neue"/>
                <a:sym typeface="Helvetica Neue"/>
              </a:rPr>
              <a:t>must_not</a:t>
            </a:r>
            <a:endParaRPr lang="en-GB" altLang="zh-CN" sz="2200" b="0" i="0" dirty="0">
              <a:effectLst/>
              <a:latin typeface="Helvetica Neue"/>
              <a:ea typeface="Helvetica Neue"/>
              <a:cs typeface="Helvetica Neue"/>
              <a:sym typeface="Helvetica Neue"/>
            </a:endParaRPr>
          </a:p>
          <a:p>
            <a:pPr lvl="1" fontAlgn="base"/>
            <a:r>
              <a:rPr lang="zh-CN" altLang="en-US" sz="2200" b="0" i="0" dirty="0">
                <a:effectLst/>
                <a:latin typeface="Helvetica Neue"/>
                <a:ea typeface="Helvetica Neue"/>
                <a:cs typeface="Helvetica Neue"/>
                <a:sym typeface="Helvetica Neue"/>
              </a:rPr>
              <a:t>文档 </a:t>
            </a:r>
            <a:r>
              <a:rPr lang="zh-CN" altLang="en-US" sz="2200" b="0" i="1" dirty="0">
                <a:effectLst/>
                <a:latin typeface="Helvetica Neue"/>
                <a:ea typeface="Helvetica Neue"/>
                <a:cs typeface="Helvetica Neue"/>
                <a:sym typeface="Helvetica Neue"/>
              </a:rPr>
              <a:t>必须不</a:t>
            </a:r>
            <a:r>
              <a:rPr lang="zh-CN" altLang="en-US" sz="2200" b="0" i="0" dirty="0">
                <a:effectLst/>
                <a:latin typeface="Helvetica Neue"/>
                <a:ea typeface="Helvetica Neue"/>
                <a:cs typeface="Helvetica Neue"/>
                <a:sym typeface="Helvetica Neue"/>
              </a:rPr>
              <a:t> 匹配这些条件才能被包含进来。</a:t>
            </a:r>
            <a:endParaRPr lang="zh-CN" altLang="en-US" sz="2200" b="0" i="0" dirty="0">
              <a:effectLst/>
              <a:latin typeface="Helvetica Neue"/>
              <a:ea typeface="Helvetica Neue"/>
              <a:cs typeface="Helvetica Neue"/>
              <a:sym typeface="Helvetica Neue"/>
            </a:endParaRPr>
          </a:p>
          <a:p>
            <a:pPr lvl="1" fontAlgn="base"/>
            <a:r>
              <a:rPr lang="en-GB" altLang="zh-CN" sz="2200" b="1" i="0" dirty="0">
                <a:effectLst/>
                <a:latin typeface="Helvetica Neue"/>
                <a:ea typeface="Helvetica Neue"/>
                <a:cs typeface="Helvetica Neue"/>
                <a:sym typeface="Helvetica Neue"/>
              </a:rPr>
              <a:t>should</a:t>
            </a:r>
            <a:endParaRPr lang="en-GB" altLang="zh-CN" sz="2200" b="0" i="0" dirty="0">
              <a:effectLst/>
              <a:latin typeface="Helvetica Neue"/>
              <a:ea typeface="Helvetica Neue"/>
              <a:cs typeface="Helvetica Neue"/>
              <a:sym typeface="Helvetica Neue"/>
            </a:endParaRPr>
          </a:p>
          <a:p>
            <a:pPr lvl="1" fontAlgn="base"/>
            <a:r>
              <a:rPr lang="zh-CN" altLang="en-US" sz="2200" b="0" i="0" dirty="0">
                <a:effectLst/>
                <a:latin typeface="Helvetica Neue"/>
                <a:ea typeface="Helvetica Neue"/>
                <a:cs typeface="Helvetica Neue"/>
                <a:sym typeface="Helvetica Neue"/>
              </a:rPr>
              <a:t>如果满足这些语句中的任意语句，将增加 </a:t>
            </a:r>
            <a:r>
              <a:rPr lang="en-US" altLang="zh-CN" sz="2200" b="0" i="0" dirty="0">
                <a:effectLst/>
                <a:latin typeface="Helvetica Neue"/>
                <a:ea typeface="Helvetica Neue"/>
                <a:cs typeface="Helvetica Neue"/>
                <a:sym typeface="Helvetica Neue"/>
              </a:rPr>
              <a:t>_</a:t>
            </a:r>
            <a:r>
              <a:rPr lang="en-GB" altLang="zh-CN" sz="2200" b="0" i="0" dirty="0">
                <a:effectLst/>
                <a:latin typeface="Helvetica Neue"/>
                <a:ea typeface="Helvetica Neue"/>
                <a:cs typeface="Helvetica Neue"/>
                <a:sym typeface="Helvetica Neue"/>
              </a:rPr>
              <a:t>score </a:t>
            </a:r>
            <a:r>
              <a:rPr lang="zh-CN" altLang="en-GB"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否则，无任何影响。它们主要用于修正每个文档的相关性得分。</a:t>
            </a:r>
            <a:endParaRPr lang="zh-CN" altLang="en-US" sz="2200" b="0" i="0" dirty="0">
              <a:effectLst/>
              <a:latin typeface="Helvetica Neue"/>
              <a:ea typeface="Helvetica Neue"/>
              <a:cs typeface="Helvetica Neue"/>
              <a:sym typeface="Helvetica Neue"/>
            </a:endParaRPr>
          </a:p>
          <a:p>
            <a:pPr lvl="1" fontAlgn="base"/>
            <a:r>
              <a:rPr lang="en-GB" altLang="zh-CN" sz="2200" b="1" i="0" dirty="0">
                <a:effectLst/>
                <a:latin typeface="Helvetica Neue"/>
                <a:ea typeface="Helvetica Neue"/>
                <a:cs typeface="Helvetica Neue"/>
                <a:sym typeface="Helvetica Neue"/>
              </a:rPr>
              <a:t>filter</a:t>
            </a:r>
            <a:endParaRPr lang="en-GB" altLang="zh-CN" sz="2200" b="0" i="0" dirty="0">
              <a:effectLst/>
              <a:latin typeface="Helvetica Neue"/>
              <a:ea typeface="Helvetica Neue"/>
              <a:cs typeface="Helvetica Neue"/>
              <a:sym typeface="Helvetica Neue"/>
            </a:endParaRPr>
          </a:p>
          <a:p>
            <a:pPr lvl="1" fontAlgn="base"/>
            <a:r>
              <a:rPr lang="zh-CN" altLang="en-US" sz="2200" b="0" i="1" dirty="0">
                <a:effectLst/>
                <a:latin typeface="Helvetica Neue"/>
                <a:ea typeface="Helvetica Neue"/>
                <a:cs typeface="Helvetica Neue"/>
                <a:sym typeface="Helvetica Neue"/>
              </a:rPr>
              <a:t>必须</a:t>
            </a:r>
            <a:r>
              <a:rPr lang="zh-CN" altLang="en-US" sz="2200" b="0" i="0" dirty="0">
                <a:effectLst/>
                <a:latin typeface="Helvetica Neue"/>
                <a:ea typeface="Helvetica Neue"/>
                <a:cs typeface="Helvetica Neue"/>
                <a:sym typeface="Helvetica Neue"/>
              </a:rPr>
              <a:t> 匹配，但它以</a:t>
            </a:r>
            <a:r>
              <a:rPr lang="zh-CN" altLang="en-US" sz="2200" b="1" i="0" dirty="0">
                <a:effectLst/>
                <a:latin typeface="Helvetica Neue"/>
                <a:ea typeface="Helvetica Neue"/>
                <a:cs typeface="Helvetica Neue"/>
                <a:sym typeface="Helvetica Neue"/>
              </a:rPr>
              <a:t>不评分、过滤模式</a:t>
            </a:r>
            <a:r>
              <a:rPr lang="zh-CN" altLang="en-US" sz="2200" b="0" i="0" dirty="0">
                <a:effectLst/>
                <a:latin typeface="Helvetica Neue"/>
                <a:ea typeface="Helvetica Neue"/>
                <a:cs typeface="Helvetica Neue"/>
                <a:sym typeface="Helvetica Neue"/>
              </a:rPr>
              <a:t>来进行。这些语句对评分没有贡献，只是根据过滤标准来排除或包含文档。</a:t>
            </a:r>
            <a:endParaRPr lang="zh-CN" altLang="en-US" sz="2200" b="0" i="0" dirty="0">
              <a:effectLst/>
              <a:latin typeface="Helvetica Neue"/>
              <a:ea typeface="Helvetica Neue"/>
              <a:cs typeface="Helvetica Neue"/>
              <a:sym typeface="Helvetica Neue"/>
            </a:endParaRPr>
          </a:p>
          <a:p>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200" b="0" i="1" dirty="0">
                <a:effectLst/>
                <a:latin typeface="Helvetica Neue"/>
                <a:ea typeface="Helvetica Neue"/>
                <a:cs typeface="Helvetica Neue"/>
                <a:sym typeface="Helvetica Neue"/>
              </a:rPr>
              <a:t>1</a:t>
            </a:r>
            <a:r>
              <a:rPr lang="zh-CN" altLang="en-US" sz="2200" b="0" i="1" dirty="0">
                <a:effectLst/>
                <a:latin typeface="Helvetica Neue"/>
                <a:ea typeface="Helvetica Neue"/>
                <a:cs typeface="Helvetica Neue"/>
                <a:sym typeface="Helvetica Neue"/>
              </a:rPr>
              <a:t>、检查字段类型</a:t>
            </a:r>
            <a:r>
              <a:rPr lang="zh-CN" altLang="en-US" sz="2200" b="0" i="0" dirty="0">
                <a:effectLst/>
                <a:latin typeface="Helvetica Neue"/>
                <a:ea typeface="Helvetica Neue"/>
                <a:cs typeface="Helvetica Neue"/>
                <a:sym typeface="Helvetica Neue"/>
              </a:rPr>
              <a:t> 。</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标题 </a:t>
            </a:r>
            <a:r>
              <a:rPr lang="en-US" altLang="en-GB" sz="2200" b="0" i="0" dirty="0">
                <a:effectLst/>
                <a:latin typeface="Helvetica Neue"/>
                <a:ea typeface="Helvetica Neue"/>
                <a:cs typeface="Helvetica Neue"/>
                <a:sym typeface="Helvetica Neue"/>
              </a:rPr>
              <a:t>about</a:t>
            </a:r>
            <a:r>
              <a:rPr lang="zh-CN" altLang="en-US" sz="2200" b="0" i="0" dirty="0">
                <a:effectLst/>
                <a:latin typeface="Helvetica Neue"/>
                <a:ea typeface="Helvetica Neue"/>
                <a:cs typeface="Helvetica Neue"/>
                <a:sym typeface="Helvetica Neue"/>
              </a:rPr>
              <a:t>字段是一个 </a:t>
            </a:r>
            <a:r>
              <a:rPr lang="en-GB" altLang="zh-CN" sz="2200" b="0" i="0" dirty="0">
                <a:effectLst/>
                <a:latin typeface="Helvetica Neue"/>
                <a:ea typeface="Helvetica Neue"/>
                <a:cs typeface="Helvetica Neue"/>
                <a:sym typeface="Helvetica Neue"/>
              </a:rPr>
              <a:t>string </a:t>
            </a:r>
            <a:r>
              <a:rPr lang="zh-CN" altLang="en-US" sz="2200" b="0" i="0" dirty="0">
                <a:effectLst/>
                <a:latin typeface="Helvetica Neue"/>
                <a:ea typeface="Helvetica Neue"/>
                <a:cs typeface="Helvetica Neue"/>
                <a:sym typeface="Helvetica Neue"/>
              </a:rPr>
              <a:t>类型（ </a:t>
            </a:r>
            <a:r>
              <a:rPr lang="en-GB" altLang="zh-CN" sz="2200" b="0" i="0" dirty="0">
                <a:effectLst/>
                <a:latin typeface="Helvetica Neue"/>
                <a:ea typeface="Helvetica Neue"/>
                <a:cs typeface="Helvetica Neue"/>
                <a:sym typeface="Helvetica Neue"/>
              </a:rPr>
              <a:t>analyzed </a:t>
            </a:r>
            <a:r>
              <a:rPr lang="zh-CN" altLang="en-GB"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已分析的全文字段，这意味着查询字符串本身也应该被分析。</a:t>
            </a:r>
            <a:endParaRPr lang="zh-CN" altLang="en-US" sz="2200" b="0" i="0" dirty="0">
              <a:effectLst/>
              <a:latin typeface="Helvetica Neue"/>
              <a:ea typeface="Helvetica Neue"/>
              <a:cs typeface="Helvetica Neue"/>
              <a:sym typeface="Helvetica Neue"/>
            </a:endParaRPr>
          </a:p>
          <a:p>
            <a:r>
              <a:rPr lang="en-US" altLang="zh-CN" sz="2200" b="0" i="1" dirty="0">
                <a:effectLst/>
                <a:latin typeface="Helvetica Neue"/>
                <a:ea typeface="Helvetica Neue"/>
                <a:cs typeface="Helvetica Neue"/>
                <a:sym typeface="Helvetica Neue"/>
              </a:rPr>
              <a:t>2</a:t>
            </a:r>
            <a:r>
              <a:rPr lang="zh-CN" altLang="en-US" sz="2200" b="0" i="1" dirty="0">
                <a:effectLst/>
                <a:latin typeface="Helvetica Neue"/>
                <a:ea typeface="Helvetica Neue"/>
                <a:cs typeface="Helvetica Neue"/>
                <a:sym typeface="Helvetica Neue"/>
              </a:rPr>
              <a:t>、分析查询字符串</a:t>
            </a:r>
            <a:r>
              <a:rPr lang="zh-CN" altLang="en-US" sz="2200" b="0" i="0" dirty="0">
                <a:effectLst/>
                <a:latin typeface="Helvetica Neue"/>
                <a:ea typeface="Helvetica Neue"/>
                <a:cs typeface="Helvetica Neue"/>
                <a:sym typeface="Helvetica Neue"/>
              </a:rPr>
              <a:t> 。</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将查询的字符串</a:t>
            </a:r>
            <a:r>
              <a:rPr lang="en-US" sz="2200" b="0" i="0" dirty="0">
                <a:effectLst/>
                <a:latin typeface="Helvetica Neue"/>
                <a:ea typeface="Helvetica Neue"/>
                <a:cs typeface="Helvetica Neue"/>
                <a:sym typeface="Helvetica Neue"/>
              </a:rPr>
              <a:t>rock climbing</a:t>
            </a:r>
            <a:r>
              <a:rPr lang="zh-CN" altLang="en-US" sz="2200" b="0" i="0" dirty="0">
                <a:effectLst/>
                <a:latin typeface="Helvetica Neue"/>
                <a:ea typeface="Helvetica Neue"/>
                <a:cs typeface="Helvetica Neue"/>
                <a:sym typeface="Helvetica Neue"/>
              </a:rPr>
              <a:t>传入标准分析器中，输出的结果是单个项 </a:t>
            </a:r>
            <a:r>
              <a:rPr lang="en-GB" altLang="zh-CN" sz="2200" b="0" i="0" dirty="0">
                <a:effectLst/>
                <a:latin typeface="Helvetica Neue"/>
                <a:ea typeface="Helvetica Neue"/>
                <a:cs typeface="Helvetica Neue"/>
                <a:sym typeface="Helvetica Neue"/>
              </a:rPr>
              <a:t>quick </a:t>
            </a:r>
            <a:r>
              <a:rPr lang="zh-CN" altLang="en-GB"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因为只有一个单词项，所以 </a:t>
            </a:r>
            <a:r>
              <a:rPr lang="en-GB" altLang="zh-CN" sz="2200" b="0" i="0" dirty="0">
                <a:effectLst/>
                <a:latin typeface="Helvetica Neue"/>
                <a:ea typeface="Helvetica Neue"/>
                <a:cs typeface="Helvetica Neue"/>
                <a:sym typeface="Helvetica Neue"/>
              </a:rPr>
              <a:t>match </a:t>
            </a:r>
            <a:r>
              <a:rPr lang="zh-CN" altLang="en-US" sz="2200" b="0" i="0" dirty="0">
                <a:effectLst/>
                <a:latin typeface="Helvetica Neue"/>
                <a:ea typeface="Helvetica Neue"/>
                <a:cs typeface="Helvetica Neue"/>
                <a:sym typeface="Helvetica Neue"/>
              </a:rPr>
              <a:t>查询执行的是单个底层 </a:t>
            </a:r>
            <a:r>
              <a:rPr lang="en-GB" altLang="zh-CN" sz="2200" b="0" i="0" dirty="0">
                <a:effectLst/>
                <a:latin typeface="Helvetica Neue"/>
                <a:ea typeface="Helvetica Neue"/>
                <a:cs typeface="Helvetica Neue"/>
                <a:sym typeface="Helvetica Neue"/>
              </a:rPr>
              <a:t>term </a:t>
            </a:r>
            <a:r>
              <a:rPr lang="zh-CN" altLang="en-US" sz="2200" b="0" i="0" dirty="0">
                <a:effectLst/>
                <a:latin typeface="Helvetica Neue"/>
                <a:ea typeface="Helvetica Neue"/>
                <a:cs typeface="Helvetica Neue"/>
                <a:sym typeface="Helvetica Neue"/>
              </a:rPr>
              <a:t>查询。</a:t>
            </a:r>
            <a:endParaRPr lang="zh-CN" altLang="en-US" sz="2200" b="0" i="0" dirty="0">
              <a:effectLst/>
              <a:latin typeface="Helvetica Neue"/>
              <a:ea typeface="Helvetica Neue"/>
              <a:cs typeface="Helvetica Neue"/>
              <a:sym typeface="Helvetica Neue"/>
            </a:endParaRPr>
          </a:p>
          <a:p>
            <a:r>
              <a:rPr lang="en-US" altLang="zh-CN" sz="2200" b="0" i="1" dirty="0">
                <a:effectLst/>
                <a:latin typeface="Helvetica Neue"/>
                <a:ea typeface="Helvetica Neue"/>
                <a:cs typeface="Helvetica Neue"/>
                <a:sym typeface="Helvetica Neue"/>
              </a:rPr>
              <a:t>3</a:t>
            </a:r>
            <a:r>
              <a:rPr lang="zh-CN" altLang="en-US" sz="2200" b="0" i="1" dirty="0">
                <a:effectLst/>
                <a:latin typeface="Helvetica Neue"/>
                <a:ea typeface="Helvetica Neue"/>
                <a:cs typeface="Helvetica Neue"/>
                <a:sym typeface="Helvetica Neue"/>
              </a:rPr>
              <a:t>、查找匹配文档</a:t>
            </a:r>
            <a:r>
              <a:rPr lang="zh-CN" altLang="en-US" sz="2200" b="0" i="0" dirty="0">
                <a:effectLst/>
                <a:latin typeface="Helvetica Neue"/>
                <a:ea typeface="Helvetica Neue"/>
                <a:cs typeface="Helvetica Neue"/>
                <a:sym typeface="Helvetica Neue"/>
              </a:rPr>
              <a:t> 。</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用 </a:t>
            </a:r>
            <a:r>
              <a:rPr lang="en-GB" altLang="zh-CN" sz="2200" b="0" i="0" dirty="0">
                <a:effectLst/>
                <a:latin typeface="Helvetica Neue"/>
                <a:ea typeface="Helvetica Neue"/>
                <a:cs typeface="Helvetica Neue"/>
                <a:sym typeface="Helvetica Neue"/>
              </a:rPr>
              <a:t>term </a:t>
            </a:r>
            <a:r>
              <a:rPr lang="zh-CN" altLang="en-US" sz="2200" b="0" i="0" dirty="0">
                <a:effectLst/>
                <a:latin typeface="Helvetica Neue"/>
                <a:ea typeface="Helvetica Neue"/>
                <a:cs typeface="Helvetica Neue"/>
                <a:sym typeface="Helvetica Neue"/>
              </a:rPr>
              <a:t>查询在倒排索引中查找 </a:t>
            </a:r>
            <a:r>
              <a:rPr lang="en-GB" altLang="zh-CN" sz="2200" b="0" i="0" dirty="0">
                <a:effectLst/>
                <a:latin typeface="Helvetica Neue"/>
                <a:ea typeface="Helvetica Neue"/>
                <a:cs typeface="Helvetica Neue"/>
                <a:sym typeface="Helvetica Neue"/>
              </a:rPr>
              <a:t>quick </a:t>
            </a:r>
            <a:r>
              <a:rPr lang="zh-CN" altLang="en-US" sz="2200" b="0" i="0" dirty="0">
                <a:effectLst/>
                <a:latin typeface="Helvetica Neue"/>
                <a:ea typeface="Helvetica Neue"/>
                <a:cs typeface="Helvetica Neue"/>
                <a:sym typeface="Helvetica Neue"/>
              </a:rPr>
              <a:t>然后获取一组包含该项的文档，本例的结果是文档：</a:t>
            </a:r>
            <a:r>
              <a:rPr lang="en-US" altLang="zh-CN" sz="2200" b="0" i="0" dirty="0">
                <a:effectLst/>
                <a:latin typeface="Helvetica Neue"/>
                <a:ea typeface="Helvetica Neue"/>
                <a:cs typeface="Helvetica Neue"/>
                <a:sym typeface="Helvetica Neue"/>
              </a:rPr>
              <a:t>1</a:t>
            </a:r>
            <a:r>
              <a:rPr lang="zh-CN" altLang="en-US" sz="2200" b="0" i="0" dirty="0">
                <a:effectLst/>
                <a:latin typeface="Helvetica Neue"/>
                <a:ea typeface="Helvetica Neue"/>
                <a:cs typeface="Helvetica Neue"/>
                <a:sym typeface="Helvetica Neue"/>
              </a:rPr>
              <a:t>、</a:t>
            </a:r>
            <a:r>
              <a:rPr lang="en-US" altLang="zh-CN" sz="2200" b="0" i="0" dirty="0">
                <a:effectLst/>
                <a:latin typeface="Helvetica Neue"/>
                <a:ea typeface="Helvetica Neue"/>
                <a:cs typeface="Helvetica Neue"/>
                <a:sym typeface="Helvetica Neue"/>
              </a:rPr>
              <a:t>2 </a:t>
            </a:r>
            <a:r>
              <a:rPr lang="zh-CN" altLang="en-US" sz="2200" b="0" i="0" dirty="0">
                <a:effectLst/>
                <a:latin typeface="Helvetica Neue"/>
                <a:ea typeface="Helvetica Neue"/>
                <a:cs typeface="Helvetica Neue"/>
                <a:sym typeface="Helvetica Neue"/>
              </a:rPr>
              <a:t>和 </a:t>
            </a:r>
            <a:r>
              <a:rPr lang="en-US" altLang="zh-CN" sz="2200" b="0" i="0" dirty="0">
                <a:effectLst/>
                <a:latin typeface="Helvetica Neue"/>
                <a:ea typeface="Helvetica Neue"/>
                <a:cs typeface="Helvetica Neue"/>
                <a:sym typeface="Helvetica Neue"/>
              </a:rPr>
              <a:t>3 </a:t>
            </a:r>
            <a:r>
              <a:rPr lang="zh-CN" altLang="en-US" sz="2200" b="0" i="0" dirty="0">
                <a:effectLst/>
                <a:latin typeface="Helvetica Neue"/>
                <a:ea typeface="Helvetica Neue"/>
                <a:cs typeface="Helvetica Neue"/>
                <a:sym typeface="Helvetica Neue"/>
              </a:rPr>
              <a:t>。</a:t>
            </a:r>
            <a:endParaRPr lang="zh-CN" altLang="en-US" sz="2200" b="0" i="0" dirty="0">
              <a:effectLst/>
              <a:latin typeface="Helvetica Neue"/>
              <a:ea typeface="Helvetica Neue"/>
              <a:cs typeface="Helvetica Neue"/>
              <a:sym typeface="Helvetica Neue"/>
            </a:endParaRPr>
          </a:p>
          <a:p>
            <a:r>
              <a:rPr lang="en-US" altLang="zh-CN" sz="2200" b="0" i="1" dirty="0">
                <a:effectLst/>
                <a:latin typeface="Helvetica Neue"/>
                <a:ea typeface="Helvetica Neue"/>
                <a:cs typeface="Helvetica Neue"/>
                <a:sym typeface="Helvetica Neue"/>
              </a:rPr>
              <a:t>4</a:t>
            </a:r>
            <a:r>
              <a:rPr lang="zh-CN" altLang="en-US" sz="2200" b="0" i="1" dirty="0">
                <a:effectLst/>
                <a:latin typeface="Helvetica Neue"/>
                <a:ea typeface="Helvetica Neue"/>
                <a:cs typeface="Helvetica Neue"/>
                <a:sym typeface="Helvetica Neue"/>
              </a:rPr>
              <a:t>、为每个文档评分</a:t>
            </a:r>
            <a:r>
              <a:rPr lang="zh-CN" altLang="en-US" sz="2200" b="0" i="0" dirty="0">
                <a:effectLst/>
                <a:latin typeface="Helvetica Neue"/>
                <a:ea typeface="Helvetica Neue"/>
                <a:cs typeface="Helvetica Neue"/>
                <a:sym typeface="Helvetica Neue"/>
              </a:rPr>
              <a:t> 。</a:t>
            </a:r>
            <a:endParaRPr lang="en-US" altLang="zh-CN"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用 </a:t>
            </a:r>
            <a:r>
              <a:rPr lang="en-GB" altLang="zh-CN" dirty="0"/>
              <a:t>term</a:t>
            </a:r>
            <a:r>
              <a:rPr lang="en-GB" altLang="zh-CN" sz="2200" b="0" i="0" dirty="0">
                <a:effectLst/>
                <a:latin typeface="Helvetica Neue"/>
                <a:ea typeface="Helvetica Neue"/>
                <a:cs typeface="Helvetica Neue"/>
                <a:sym typeface="Helvetica Neue"/>
              </a:rPr>
              <a:t> </a:t>
            </a:r>
            <a:r>
              <a:rPr lang="zh-CN" altLang="en-US" sz="2200" b="0" i="0" dirty="0">
                <a:effectLst/>
                <a:latin typeface="Helvetica Neue"/>
                <a:ea typeface="Helvetica Neue"/>
                <a:cs typeface="Helvetica Neue"/>
                <a:sym typeface="Helvetica Neue"/>
              </a:rPr>
              <a:t>查询计算每个文档相关度评分 </a:t>
            </a:r>
            <a:r>
              <a:rPr lang="en-US" altLang="zh-CN" dirty="0"/>
              <a:t>_</a:t>
            </a:r>
            <a:r>
              <a:rPr lang="en-GB" altLang="zh-CN" dirty="0"/>
              <a:t>score</a:t>
            </a:r>
            <a:r>
              <a:rPr lang="en-GB" altLang="zh-CN" sz="2200" b="0" i="0" dirty="0">
                <a:effectLst/>
                <a:latin typeface="Helvetica Neue"/>
                <a:ea typeface="Helvetica Neue"/>
                <a:cs typeface="Helvetica Neue"/>
                <a:sym typeface="Helvetica Neue"/>
              </a:rPr>
              <a:t> </a:t>
            </a:r>
            <a:r>
              <a:rPr lang="zh-CN" altLang="en-GB"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这是种将词频（</a:t>
            </a:r>
            <a:r>
              <a:rPr lang="en-GB" altLang="zh-CN" sz="2200" b="0" i="0" dirty="0">
                <a:effectLst/>
                <a:latin typeface="Helvetica Neue"/>
                <a:ea typeface="Helvetica Neue"/>
                <a:cs typeface="Helvetica Neue"/>
                <a:sym typeface="Helvetica Neue"/>
              </a:rPr>
              <a:t>term frequency</a:t>
            </a:r>
            <a:r>
              <a:rPr lang="zh-CN" altLang="en-GB"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即词 </a:t>
            </a:r>
            <a:r>
              <a:rPr lang="en-GB" altLang="zh-CN" dirty="0"/>
              <a:t>quick</a:t>
            </a:r>
            <a:r>
              <a:rPr lang="en-GB" altLang="zh-CN" sz="2200" b="0" i="0" dirty="0">
                <a:effectLst/>
                <a:latin typeface="Helvetica Neue"/>
                <a:ea typeface="Helvetica Neue"/>
                <a:cs typeface="Helvetica Neue"/>
                <a:sym typeface="Helvetica Neue"/>
              </a:rPr>
              <a:t> </a:t>
            </a:r>
            <a:r>
              <a:rPr lang="zh-CN" altLang="en-US" sz="2200" b="0" i="0" dirty="0">
                <a:effectLst/>
                <a:latin typeface="Helvetica Neue"/>
                <a:ea typeface="Helvetica Neue"/>
                <a:cs typeface="Helvetica Neue"/>
                <a:sym typeface="Helvetica Neue"/>
              </a:rPr>
              <a:t>在相关文档的 </a:t>
            </a:r>
            <a:r>
              <a:rPr lang="en-GB" altLang="zh-CN" dirty="0"/>
              <a:t>title</a:t>
            </a:r>
            <a:r>
              <a:rPr lang="en-GB" altLang="zh-CN" sz="2200" b="0" i="0" dirty="0">
                <a:effectLst/>
                <a:latin typeface="Helvetica Neue"/>
                <a:ea typeface="Helvetica Neue"/>
                <a:cs typeface="Helvetica Neue"/>
                <a:sym typeface="Helvetica Neue"/>
              </a:rPr>
              <a:t> </a:t>
            </a:r>
            <a:r>
              <a:rPr lang="zh-CN" altLang="en-US" sz="2200" b="0" i="0" dirty="0">
                <a:effectLst/>
                <a:latin typeface="Helvetica Neue"/>
                <a:ea typeface="Helvetica Neue"/>
                <a:cs typeface="Helvetica Neue"/>
                <a:sym typeface="Helvetica Neue"/>
              </a:rPr>
              <a:t>字段中出现的频率）和反向文档频率（</a:t>
            </a:r>
            <a:r>
              <a:rPr lang="en-GB" altLang="zh-CN" sz="2200" b="0" i="0" dirty="0">
                <a:effectLst/>
                <a:latin typeface="Helvetica Neue"/>
                <a:ea typeface="Helvetica Neue"/>
                <a:cs typeface="Helvetica Neue"/>
                <a:sym typeface="Helvetica Neue"/>
              </a:rPr>
              <a:t>inverse document frequency</a:t>
            </a:r>
            <a:r>
              <a:rPr lang="zh-CN" altLang="en-GB"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即词 </a:t>
            </a:r>
            <a:r>
              <a:rPr lang="en-GB" altLang="zh-CN" dirty="0"/>
              <a:t>quick</a:t>
            </a:r>
            <a:r>
              <a:rPr lang="en-GB" altLang="zh-CN" sz="2200" b="0" i="0" dirty="0">
                <a:effectLst/>
                <a:latin typeface="Helvetica Neue"/>
                <a:ea typeface="Helvetica Neue"/>
                <a:cs typeface="Helvetica Neue"/>
                <a:sym typeface="Helvetica Neue"/>
              </a:rPr>
              <a:t> </a:t>
            </a:r>
            <a:r>
              <a:rPr lang="zh-CN" altLang="en-US" sz="2200" b="0" i="0" dirty="0">
                <a:effectLst/>
                <a:latin typeface="Helvetica Neue"/>
                <a:ea typeface="Helvetica Neue"/>
                <a:cs typeface="Helvetica Neue"/>
                <a:sym typeface="Helvetica Neue"/>
              </a:rPr>
              <a:t>在所有文档的 </a:t>
            </a:r>
            <a:r>
              <a:rPr lang="en-GB" altLang="zh-CN" dirty="0"/>
              <a:t>title</a:t>
            </a:r>
            <a:r>
              <a:rPr lang="en-GB" altLang="zh-CN" sz="2200" b="0" i="0" dirty="0">
                <a:effectLst/>
                <a:latin typeface="Helvetica Neue"/>
                <a:ea typeface="Helvetica Neue"/>
                <a:cs typeface="Helvetica Neue"/>
                <a:sym typeface="Helvetica Neue"/>
              </a:rPr>
              <a:t> </a:t>
            </a:r>
            <a:r>
              <a:rPr lang="zh-CN" altLang="en-US" sz="2200" b="0" i="0" dirty="0">
                <a:effectLst/>
                <a:latin typeface="Helvetica Neue"/>
                <a:ea typeface="Helvetica Neue"/>
                <a:cs typeface="Helvetica Neue"/>
                <a:sym typeface="Helvetica Neue"/>
              </a:rPr>
              <a:t>字段中出现的频率），以及字段的长度（即字段越短相关度越高）相结合的计算方式。</a:t>
            </a:r>
            <a:endParaRPr lang="zh-CN" altLang="en-US" sz="2200" b="0" i="0" dirty="0">
              <a:effectLst/>
              <a:latin typeface="Helvetica Neue"/>
              <a:ea typeface="Helvetica Neue"/>
              <a:cs typeface="Helvetica Neue"/>
              <a:sym typeface="Helvetica Neue"/>
            </a:endParaRPr>
          </a:p>
          <a:p>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短语匹配</a:t>
            </a:r>
            <a:endParaRPr kumimoji="1" lang="en-US" altLang="zh-CN" dirty="0"/>
          </a:p>
          <a:p>
            <a:r>
              <a:rPr lang="en-GB" altLang="zh-CN" sz="2200" b="0" i="0" dirty="0" err="1">
                <a:effectLst/>
                <a:latin typeface="Helvetica Neue"/>
                <a:ea typeface="Helvetica Neue"/>
                <a:cs typeface="Helvetica Neue"/>
                <a:sym typeface="Helvetica Neue"/>
              </a:rPr>
              <a:t>match_phrase</a:t>
            </a:r>
            <a:r>
              <a:rPr lang="zh-CN" altLang="en-US" sz="2200" b="0" i="0" dirty="0">
                <a:effectLst/>
                <a:latin typeface="Helvetica Neue"/>
                <a:ea typeface="Helvetica Neue"/>
                <a:cs typeface="Helvetica Neue"/>
                <a:sym typeface="Helvetica Neue"/>
              </a:rPr>
              <a:t>是短语搜索，亦即它会将给定的短语（</a:t>
            </a:r>
            <a:r>
              <a:rPr lang="en-GB" altLang="zh-CN" sz="2200" b="0" i="0" dirty="0">
                <a:effectLst/>
                <a:latin typeface="Helvetica Neue"/>
                <a:ea typeface="Helvetica Neue"/>
                <a:cs typeface="Helvetica Neue"/>
                <a:sym typeface="Helvetica Neue"/>
              </a:rPr>
              <a:t>phrase</a:t>
            </a:r>
            <a:r>
              <a:rPr lang="zh-CN" altLang="en-GB"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当成一个完整的查询条件。当使用</a:t>
            </a:r>
            <a:r>
              <a:rPr lang="en-GB" altLang="zh-CN" sz="2200" b="0" i="0" dirty="0" err="1">
                <a:effectLst/>
                <a:latin typeface="Helvetica Neue"/>
                <a:ea typeface="Helvetica Neue"/>
                <a:cs typeface="Helvetica Neue"/>
                <a:sym typeface="Helvetica Neue"/>
              </a:rPr>
              <a:t>match_phrase</a:t>
            </a:r>
            <a:r>
              <a:rPr lang="zh-CN" altLang="en-US" sz="2200" b="0" i="0" dirty="0">
                <a:effectLst/>
                <a:latin typeface="Helvetica Neue"/>
                <a:ea typeface="Helvetica Neue"/>
                <a:cs typeface="Helvetica Neue"/>
                <a:sym typeface="Helvetica Neue"/>
              </a:rPr>
              <a:t>进行搜索的时候，你的结果集中，所有的</a:t>
            </a:r>
            <a:r>
              <a:rPr lang="en-GB" altLang="zh-CN" sz="2200" b="0" i="0" dirty="0">
                <a:effectLst/>
                <a:latin typeface="Helvetica Neue"/>
                <a:ea typeface="Helvetica Neue"/>
                <a:cs typeface="Helvetica Neue"/>
                <a:sym typeface="Helvetica Neue"/>
              </a:rPr>
              <a:t>Document</a:t>
            </a:r>
            <a:r>
              <a:rPr lang="zh-CN" altLang="en-US" sz="2200" b="0" i="0" dirty="0">
                <a:effectLst/>
                <a:latin typeface="Helvetica Neue"/>
                <a:ea typeface="Helvetica Neue"/>
                <a:cs typeface="Helvetica Neue"/>
                <a:sym typeface="Helvetica Neue"/>
              </a:rPr>
              <a:t>都必须包含你指定的查询词组，在这里是“</a:t>
            </a:r>
            <a:r>
              <a:rPr lang="en-US" altLang="zh-CN" sz="2200" b="0" i="0" dirty="0">
                <a:effectLst/>
                <a:latin typeface="Helvetica Neue"/>
                <a:ea typeface="Helvetica Neue"/>
                <a:cs typeface="Helvetica Neue"/>
                <a:sym typeface="Helvetica Neue"/>
              </a:rPr>
              <a:t>rock</a:t>
            </a:r>
            <a:r>
              <a:rPr lang="zh-CN" altLang="en-US" sz="2200" b="0" i="0" dirty="0">
                <a:effectLst/>
                <a:latin typeface="Helvetica Neue"/>
                <a:ea typeface="Helvetica Neue"/>
                <a:cs typeface="Helvetica Neue"/>
                <a:sym typeface="Helvetica Neue"/>
              </a:rPr>
              <a:t> </a:t>
            </a:r>
            <a:r>
              <a:rPr lang="en-US" altLang="zh-CN" sz="2200" b="0" i="0" dirty="0">
                <a:effectLst/>
                <a:latin typeface="Helvetica Neue"/>
                <a:ea typeface="Helvetica Neue"/>
                <a:cs typeface="Helvetica Neue"/>
                <a:sym typeface="Helvetica Neue"/>
              </a:rPr>
              <a:t>climbing</a:t>
            </a:r>
            <a:r>
              <a:rPr lang="en-GB" altLang="zh-CN" sz="2200" b="0" i="0" dirty="0">
                <a:effectLst/>
                <a:latin typeface="Helvetica Neue"/>
                <a:ea typeface="Helvetica Neue"/>
                <a:cs typeface="Helvetica Neue"/>
                <a:sym typeface="Helvetica Neue"/>
              </a:rPr>
              <a:t>”</a:t>
            </a:r>
            <a:r>
              <a:rPr lang="zh-CN" altLang="en-GB"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这看起来有点像关系型数据库的</a:t>
            </a:r>
            <a:r>
              <a:rPr lang="en-GB" altLang="zh-CN" sz="2200" b="0" i="0" dirty="0">
                <a:effectLst/>
                <a:latin typeface="Helvetica Neue"/>
                <a:ea typeface="Helvetica Neue"/>
                <a:cs typeface="Helvetica Neue"/>
                <a:sym typeface="Helvetica Neue"/>
              </a:rPr>
              <a:t>like</a:t>
            </a:r>
            <a:r>
              <a:rPr lang="zh-CN" altLang="en-US" sz="2200" b="0" i="0" dirty="0">
                <a:effectLst/>
                <a:latin typeface="Helvetica Neue"/>
                <a:ea typeface="Helvetica Neue"/>
                <a:cs typeface="Helvetica Neue"/>
                <a:sym typeface="Helvetica Neue"/>
              </a:rPr>
              <a:t>查询操作。</a:t>
            </a:r>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高亮搜索结果就是把短语搜索的内容用高亮标签标识出来。</a:t>
            </a:r>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zh-CN" altLang="en-US" sz="2200" dirty="0">
                <a:effectLst/>
                <a:latin typeface="Helvetica Neue"/>
                <a:ea typeface="Helvetica Neue"/>
                <a:cs typeface="Helvetica Neue"/>
                <a:sym typeface="Helvetica Neue"/>
              </a:rPr>
              <a:t>聚合操作被置于顶层参数 </a:t>
            </a:r>
            <a:r>
              <a:rPr lang="en-GB" altLang="zh-CN" sz="2200" dirty="0" err="1">
                <a:effectLst/>
                <a:latin typeface="Helvetica Neue"/>
                <a:ea typeface="Helvetica Neue"/>
                <a:cs typeface="Helvetica Neue"/>
                <a:sym typeface="Helvetica Neue"/>
              </a:rPr>
              <a:t>aggs</a:t>
            </a:r>
            <a:r>
              <a:rPr lang="en-GB" altLang="zh-CN" sz="2200" dirty="0">
                <a:effectLst/>
                <a:latin typeface="Helvetica Neue"/>
                <a:ea typeface="Helvetica Neue"/>
                <a:cs typeface="Helvetica Neue"/>
                <a:sym typeface="Helvetica Neue"/>
              </a:rPr>
              <a:t> </a:t>
            </a:r>
            <a:r>
              <a:rPr lang="zh-CN" altLang="en-US" sz="2200" dirty="0">
                <a:effectLst/>
                <a:latin typeface="Helvetica Neue"/>
                <a:ea typeface="Helvetica Neue"/>
                <a:cs typeface="Helvetica Neue"/>
                <a:sym typeface="Helvetica Neue"/>
              </a:rPr>
              <a:t>之下（如果你愿意，完整形式 </a:t>
            </a:r>
            <a:r>
              <a:rPr lang="en-GB" altLang="zh-CN" sz="2200" dirty="0">
                <a:effectLst/>
                <a:latin typeface="Helvetica Neue"/>
                <a:ea typeface="Helvetica Neue"/>
                <a:cs typeface="Helvetica Neue"/>
                <a:sym typeface="Helvetica Neue"/>
              </a:rPr>
              <a:t>aggregations </a:t>
            </a:r>
            <a:r>
              <a:rPr lang="zh-CN" altLang="en-US" sz="2200" dirty="0">
                <a:effectLst/>
                <a:latin typeface="Helvetica Neue"/>
                <a:ea typeface="Helvetica Neue"/>
                <a:cs typeface="Helvetica Neue"/>
                <a:sym typeface="Helvetica Neue"/>
              </a:rPr>
              <a:t>同样有效）。</a:t>
            </a:r>
            <a:endParaRPr lang="zh-CN" altLang="en-US" sz="2200" dirty="0">
              <a:effectLst/>
              <a:latin typeface="Helvetica Neue"/>
              <a:ea typeface="Helvetica Neue"/>
              <a:cs typeface="Helvetica Neue"/>
              <a:sym typeface="Helvetica Neue"/>
            </a:endParaRPr>
          </a:p>
          <a:p>
            <a:pPr fontAlgn="t"/>
            <a:r>
              <a:rPr lang="zh-CN" altLang="en-US" sz="2200" dirty="0">
                <a:effectLst/>
                <a:latin typeface="Helvetica Neue"/>
                <a:ea typeface="Helvetica Neue"/>
                <a:cs typeface="Helvetica Neue"/>
                <a:sym typeface="Helvetica Neue"/>
              </a:rPr>
              <a:t>然后，可以为聚合指定一个我们想要名称，本例中是字段</a:t>
            </a:r>
            <a:r>
              <a:rPr lang="en-US" altLang="zh-CN" sz="2200" dirty="0" err="1">
                <a:effectLst/>
                <a:latin typeface="Helvetica Neue"/>
                <a:ea typeface="Helvetica Neue"/>
                <a:cs typeface="Helvetica Neue"/>
                <a:sym typeface="Helvetica Neue"/>
              </a:rPr>
              <a:t>all_interests</a:t>
            </a:r>
            <a:r>
              <a:rPr lang="en-GB" altLang="zh-CN" sz="2200" dirty="0">
                <a:effectLst/>
                <a:latin typeface="Helvetica Neue"/>
                <a:ea typeface="Helvetica Neue"/>
                <a:cs typeface="Helvetica Neue"/>
                <a:sym typeface="Helvetica Neue"/>
              </a:rPr>
              <a:t> </a:t>
            </a:r>
            <a:r>
              <a:rPr lang="zh-CN" altLang="en-GB" sz="2200" dirty="0">
                <a:effectLst/>
                <a:latin typeface="Helvetica Neue"/>
                <a:ea typeface="Helvetica Neue"/>
                <a:cs typeface="Helvetica Neue"/>
                <a:sym typeface="Helvetica Neue"/>
              </a:rPr>
              <a:t>。</a:t>
            </a:r>
            <a:endParaRPr lang="zh-CN" altLang="en-GB" sz="2200" dirty="0">
              <a:effectLst/>
              <a:latin typeface="Helvetica Neue"/>
              <a:ea typeface="Helvetica Neue"/>
              <a:cs typeface="Helvetica Neue"/>
              <a:sym typeface="Helvetica Neue"/>
            </a:endParaRPr>
          </a:p>
          <a:p>
            <a:pPr fontAlgn="t"/>
            <a:r>
              <a:rPr lang="zh-CN" altLang="en-US" sz="2200" dirty="0">
                <a:effectLst/>
                <a:latin typeface="Helvetica Neue"/>
                <a:ea typeface="Helvetica Neue"/>
                <a:cs typeface="Helvetica Neue"/>
                <a:sym typeface="Helvetica Neue"/>
              </a:rPr>
              <a:t>最后，定义单个桶的类型 </a:t>
            </a:r>
            <a:r>
              <a:rPr lang="en-GB" altLang="zh-CN" sz="2200" dirty="0">
                <a:effectLst/>
                <a:latin typeface="Helvetica Neue"/>
                <a:ea typeface="Helvetica Neue"/>
                <a:cs typeface="Helvetica Neue"/>
                <a:sym typeface="Helvetica Neue"/>
              </a:rPr>
              <a:t>terms</a:t>
            </a:r>
            <a:r>
              <a:rPr lang="zh-CN" altLang="en-GB" sz="2200" dirty="0">
                <a:effectLst/>
                <a:latin typeface="Helvetica Neue"/>
                <a:ea typeface="Helvetica Neue"/>
                <a:cs typeface="Helvetica Neue"/>
                <a:sym typeface="Helvetica Neue"/>
              </a:rPr>
              <a:t>，桶 简单来说就是满足特定条件的文档的集合。</a:t>
            </a:r>
            <a:endParaRPr kumimoji="1"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查询操作和聚合可以组合使用。</a:t>
            </a:r>
            <a:endParaRPr kumimoji="1" lang="en-US" altLang="zh-CN" dirty="0"/>
          </a:p>
          <a:p>
            <a:r>
              <a:rPr kumimoji="1" lang="zh-CN" altLang="en-US" dirty="0"/>
              <a:t>如例子，可以先全文索引</a:t>
            </a:r>
            <a:r>
              <a:rPr kumimoji="1" lang="en-US" altLang="zh-CN" dirty="0" err="1"/>
              <a:t>last_name</a:t>
            </a:r>
            <a:r>
              <a:rPr kumimoji="1" lang="zh-CN" altLang="en-US" dirty="0"/>
              <a:t>是</a:t>
            </a:r>
            <a:r>
              <a:rPr kumimoji="1" lang="en-US" altLang="zh-CN" dirty="0"/>
              <a:t>smith</a:t>
            </a:r>
            <a:r>
              <a:rPr kumimoji="1" lang="zh-CN" altLang="en-US" dirty="0"/>
              <a:t>的人，然后用聚合操作统计关键字。</a:t>
            </a:r>
            <a:endParaRPr kumimoji="1"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在一次聚合操作中再嵌套一层聚合操作。</a:t>
            </a:r>
            <a:endParaRPr kumimoji="1" lang="zh-CN" altLang="en-US" dirty="0"/>
          </a:p>
          <a:p>
            <a:r>
              <a:rPr lang="zh-CN" altLang="en-GB" dirty="0">
                <a:effectLst/>
                <a:sym typeface="Helvetica Neue"/>
              </a:rPr>
              <a:t>大多数 指标 是简单的数学运算（例如最小值、平均值、最大值，还有汇总），这些是通过文档的值来计算。</a:t>
            </a:r>
            <a:endParaRPr kumimoji="1"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主节点
负责集群相关的操作，例如创建或删除索引，跟踪哪些节点是的集群一部分，以及决定将哪些分片分配给哪些节点。
</a:t>
            </a:r>
            <a:r>
              <a:rPr lang="en-US" altLang="zh-CN"/>
              <a:t>Ingest</a:t>
            </a:r>
            <a:r>
              <a:rPr lang="zh-CN" altLang="en-US"/>
              <a:t>节点
</a:t>
            </a:r>
            <a:r>
              <a:rPr lang="en-US" altLang="zh-CN"/>
              <a:t>ingest </a:t>
            </a:r>
            <a:r>
              <a:rPr lang="zh-CN" altLang="en-US"/>
              <a:t>节点可以看作是数据前置处理转换的节点，支持 </a:t>
            </a:r>
            <a:r>
              <a:rPr lang="en-US" altLang="zh-CN"/>
              <a:t>pipeline</a:t>
            </a:r>
            <a:r>
              <a:rPr lang="zh-CN" altLang="en-US"/>
              <a:t>管道 设置，可以使用 </a:t>
            </a:r>
            <a:r>
              <a:rPr lang="en-US" altLang="zh-CN"/>
              <a:t>ingest </a:t>
            </a:r>
            <a:r>
              <a:rPr lang="zh-CN" altLang="en-US"/>
              <a:t>对数据进行过滤、转换等操作，类似于 </a:t>
            </a:r>
            <a:r>
              <a:rPr lang="en-US" altLang="zh-CN"/>
              <a:t>logstash </a:t>
            </a:r>
            <a:r>
              <a:rPr lang="zh-CN" altLang="en-US"/>
              <a:t>中 </a:t>
            </a:r>
            <a:r>
              <a:rPr lang="en-US" altLang="zh-CN"/>
              <a:t>filter </a:t>
            </a:r>
            <a:r>
              <a:rPr lang="zh-CN" altLang="en-US"/>
              <a:t>的作用，功能相当强大。
我把</a:t>
            </a:r>
            <a:r>
              <a:rPr lang="en-US" altLang="zh-CN"/>
              <a:t>Ingest</a:t>
            </a:r>
            <a:r>
              <a:rPr lang="zh-CN" altLang="en-US"/>
              <a:t>节点的功能抽象为：大数据处理环节的“</a:t>
            </a:r>
            <a:r>
              <a:rPr lang="en-US" altLang="zh-CN"/>
              <a:t>ETL</a:t>
            </a:r>
            <a:r>
              <a:rPr lang="zh-CN" altLang="en-US"/>
              <a:t>”——抽取、转换、加载。
数据节点
数据节点：保存包含索引文档的分片数据，执行</a:t>
            </a:r>
            <a:r>
              <a:rPr lang="en-US" altLang="zh-CN"/>
              <a:t>CRUD</a:t>
            </a:r>
            <a:r>
              <a:rPr lang="zh-CN" altLang="en-US"/>
              <a:t>、搜索、聚合相关的操作。属于：内存、</a:t>
            </a:r>
            <a:r>
              <a:rPr lang="en-US" altLang="zh-CN"/>
              <a:t>CPU</a:t>
            </a:r>
            <a:r>
              <a:rPr lang="zh-CN" altLang="en-US"/>
              <a:t>、</a:t>
            </a:r>
            <a:r>
              <a:rPr lang="en-US" altLang="zh-CN"/>
              <a:t>IO</a:t>
            </a:r>
            <a:r>
              <a:rPr lang="zh-CN" altLang="en-US"/>
              <a:t>密集型，对硬件资源要求高。
</a:t>
            </a:r>
            <a:r>
              <a:rPr lang="en-US" altLang="zh-CN"/>
              <a:t>Master</a:t>
            </a:r>
            <a:r>
              <a:rPr lang="zh-CN" altLang="en-US"/>
              <a:t>协调节点
搜索请求在两个阶段中执行（</a:t>
            </a:r>
            <a:r>
              <a:rPr lang="en-US" altLang="zh-CN"/>
              <a:t>query </a:t>
            </a:r>
            <a:r>
              <a:rPr lang="zh-CN" altLang="en-US"/>
              <a:t>和 </a:t>
            </a:r>
            <a:r>
              <a:rPr lang="en-US" altLang="zh-CN"/>
              <a:t>fetch</a:t>
            </a:r>
            <a:r>
              <a:rPr lang="zh-CN" altLang="en-US"/>
              <a:t>），这两个阶段由接收客户端请求的节点 - 协调节点协调。
热数据节点
一些使用频率比较高的索引放在热数据节点上，热数据节点一般会保留固定周期的索引数据。
冷数据节点
一般会把超出固定周期的热数据备份成快照存放在冷数据节点上。冷数据节点不直接参与检索，有需要时会从冷数据节点恢复数据到热数据节点上。</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如果数据中有地理位置经纬度信息，</a:t>
            </a:r>
            <a:r>
              <a:rPr lang="en-US" altLang="zh-CN"/>
              <a:t>kibana</a:t>
            </a:r>
            <a:r>
              <a:rPr lang="zh-CN" altLang="en-US"/>
              <a:t>可以直接展示这些地理位置，根据这些地理位置还可以做一些额外的统计工作。</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可以通过</a:t>
            </a:r>
            <a:r>
              <a:rPr lang="en-US" altLang="zh-CN"/>
              <a:t>kibana</a:t>
            </a:r>
            <a:r>
              <a:rPr lang="zh-CN" altLang="en-US"/>
              <a:t>的数据展示功能创建柱状图，图形化展示数据统计分析。</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Elasticsearch，Solr和Sphinx之间的差异很小。它们都实现了它们的主要目的 – 提供有效和快速的搜索。</a:t>
            </a:r>
            <a:endParaRPr lang="zh-CN" altLang="en-US"/>
          </a:p>
          <a:p>
            <a:r>
              <a:rPr lang="en-US" altLang="zh-CN"/>
              <a:t>ES</a:t>
            </a:r>
            <a:r>
              <a:rPr lang="zh-CN" altLang="en-US"/>
              <a:t>主要是在数据方案、存储、数据可视化及易用性方面比较占优势。</a:t>
            </a:r>
            <a:endParaRPr lang="zh-CN" altLang="en-US"/>
          </a:p>
          <a:p>
            <a:r>
              <a:rPr lang="en-US" altLang="zh-CN"/>
              <a:t>ES</a:t>
            </a:r>
            <a:r>
              <a:rPr lang="zh-CN" altLang="en-US"/>
              <a:t>已证明它对大多数项目都是最合适最好用的搜索引擎。</a:t>
            </a:r>
            <a:endParaRPr lang="zh-CN" altLang="en-US"/>
          </a:p>
          <a:p>
            <a:r>
              <a:rPr lang="zh-CN" altLang="en-US"/>
              <a:t>它快速，灵活且易于使用，不仅提供快速和相关的搜索功能，而且可以单独作为存储手段。</a:t>
            </a:r>
            <a:endParaRPr lang="zh-CN" altLang="en-US"/>
          </a:p>
          <a:p>
            <a:r>
              <a:rPr lang="zh-CN" altLang="en-US"/>
              <a:t>它非常适合在日志中搜索数据以快速识别应用程序的问题，并实时可视化Web应用程序中正在发生的所有事情。</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数据展示不止有柱状图，还有饼图。</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sym typeface="+mn-ea"/>
              </a:rPr>
              <a:t>近实时索引：</a:t>
            </a:r>
            <a:endParaRPr lang="zh-CN" altLang="en-US"/>
          </a:p>
          <a:p>
            <a:r>
              <a:rPr lang="zh-CN" altLang="en-US">
                <a:sym typeface="+mn-ea"/>
              </a:rPr>
              <a:t>Elasticsearch能够几乎立即（在不到1秒内）快速索引快速变化的数据。在数据库不断更新的项目中使用它是合适的。</a:t>
            </a:r>
            <a:endParaRPr lang="zh-CN" altLang="en-US"/>
          </a:p>
          <a:p>
            <a:r>
              <a:rPr lang="zh-CN" altLang="en-US">
                <a:sym typeface="+mn-ea"/>
              </a:rPr>
              <a:t>例如，在优步，Elasticsearch实时汇总动态（激增）定价和供应定位的业务指标。它能够在高峰时间每秒处理超过1,000个查询。</a:t>
            </a:r>
            <a:endParaRPr lang="zh-CN" altLang="en-US"/>
          </a:p>
          <a:p>
            <a:r>
              <a:rPr lang="zh-CN" altLang="en-US">
                <a:sym typeface="+mn-ea"/>
              </a:rPr>
              <a:t>高可扩展性：</a:t>
            </a:r>
            <a:endParaRPr lang="zh-CN" altLang="en-US"/>
          </a:p>
          <a:p>
            <a:r>
              <a:rPr lang="zh-CN" altLang="en-US">
                <a:sym typeface="+mn-ea"/>
              </a:rPr>
              <a:t>当关系型数据库数据增长时，查找数据就变得更加困难。但是当数据库变大时，Elasticsearch可以扩展，因此搜索速度不会降低。</a:t>
            </a:r>
            <a:endParaRPr lang="zh-CN" altLang="en-US"/>
          </a:p>
          <a:p>
            <a:r>
              <a:rPr lang="zh-CN" altLang="en-US">
                <a:sym typeface="+mn-ea"/>
              </a:rPr>
              <a:t>储存：</a:t>
            </a:r>
            <a:endParaRPr lang="zh-CN" altLang="en-US"/>
          </a:p>
          <a:p>
            <a:r>
              <a:rPr lang="zh-CN" altLang="en-US">
                <a:sym typeface="+mn-ea"/>
              </a:rPr>
              <a:t>ES不仅可以用作索引器，还可以用作数据存储器。（但不建议这么做，数据还是放在数据库中，仅用</a:t>
            </a:r>
            <a:r>
              <a:rPr lang="en-US" altLang="zh-CN">
                <a:sym typeface="+mn-ea"/>
              </a:rPr>
              <a:t>ES</a:t>
            </a:r>
            <a:r>
              <a:rPr lang="zh-CN" altLang="en-US">
                <a:sym typeface="+mn-ea"/>
              </a:rPr>
              <a:t>来索引数据和存储日志）。</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indent="0" defTabSz="457200">
              <a:lnSpc>
                <a:spcPts val="3700"/>
              </a:lnSpc>
              <a:spcBef>
                <a:spcPts val="1000"/>
              </a:spcBef>
              <a:buSzTx/>
              <a:buNone/>
              <a:defRPr sz="1600">
                <a:solidFill>
                  <a:srgbClr val="444444"/>
                </a:solidFill>
                <a:latin typeface="Times"/>
                <a:ea typeface="Times"/>
                <a:cs typeface="Times"/>
                <a:sym typeface="Times"/>
              </a:defRPr>
            </a:pPr>
            <a:r>
              <a:rPr sz="2200">
                <a:sym typeface="+mn-ea"/>
              </a:rPr>
              <a:t>许多年前，一个刚结婚的名叫 Shay Banon</a:t>
            </a:r>
            <a:r>
              <a:rPr lang="en-US" sz="2200">
                <a:sym typeface="+mn-ea"/>
              </a:rPr>
              <a:t>(</a:t>
            </a:r>
            <a:r>
              <a:rPr sz="2200">
                <a:sym typeface="+mn-ea"/>
              </a:rPr>
              <a:t>沙伊·芭农</a:t>
            </a:r>
            <a:r>
              <a:rPr lang="en-US" sz="2200">
                <a:sym typeface="+mn-ea"/>
              </a:rPr>
              <a:t>)</a:t>
            </a:r>
            <a:r>
              <a:rPr sz="2200">
                <a:sym typeface="+mn-ea"/>
              </a:rPr>
              <a:t> 的</a:t>
            </a:r>
            <a:r>
              <a:rPr lang="zh-CN" sz="2200">
                <a:sym typeface="+mn-ea"/>
              </a:rPr>
              <a:t>待业</a:t>
            </a:r>
            <a:r>
              <a:rPr sz="2200">
                <a:sym typeface="+mn-ea"/>
              </a:rPr>
              <a:t>开发者，跟着他的</a:t>
            </a:r>
            <a:r>
              <a:rPr lang="zh-CN" sz="2200">
                <a:sym typeface="+mn-ea"/>
              </a:rPr>
              <a:t>老婆</a:t>
            </a:r>
            <a:r>
              <a:rPr sz="2200">
                <a:sym typeface="+mn-ea"/>
              </a:rPr>
              <a:t>去了伦敦，他的</a:t>
            </a:r>
            <a:r>
              <a:rPr lang="zh-CN" sz="2200">
                <a:sym typeface="+mn-ea"/>
              </a:rPr>
              <a:t>老婆</a:t>
            </a:r>
            <a:r>
              <a:rPr sz="2200">
                <a:sym typeface="+mn-ea"/>
              </a:rPr>
              <a:t>在那里学习厨师。 在寻找一个赚钱的工作的时候，为了给他的</a:t>
            </a:r>
            <a:r>
              <a:rPr lang="zh-CN" sz="2200">
                <a:sym typeface="+mn-ea"/>
              </a:rPr>
              <a:t>老婆</a:t>
            </a:r>
            <a:r>
              <a:rPr sz="2200">
                <a:sym typeface="+mn-ea"/>
              </a:rPr>
              <a:t>做一个食谱搜索引擎，他开始使用 Lucene 的一个早期版本。直接使用 Lucene 是很难的，因此 Shay 开始做一个抽象层，Java 开发者使用它可以很简单的给他们的程序添加搜索功能。 他发布了他的第一个开源项目 Compass。后来 Shay 获得了一份工作，主要是高性能，分布式环境下的内存数据网格。这个对于高性能，实时，分布式搜索引擎的需求尤为突出， 他决定重写 Compass，把它变为一个独立的服务并取名 Elasticsearch。</a:t>
            </a:r>
            <a:endParaRPr sz="2200"/>
          </a:p>
          <a:p>
            <a:pPr marL="0" indent="0" defTabSz="457200">
              <a:lnSpc>
                <a:spcPts val="3700"/>
              </a:lnSpc>
              <a:spcBef>
                <a:spcPts val="1000"/>
              </a:spcBef>
              <a:buSzTx/>
              <a:buNone/>
              <a:defRPr sz="1600">
                <a:solidFill>
                  <a:srgbClr val="444444"/>
                </a:solidFill>
                <a:latin typeface="Times"/>
                <a:ea typeface="Times"/>
                <a:cs typeface="Times"/>
                <a:sym typeface="Times"/>
              </a:defRPr>
            </a:pPr>
            <a:r>
              <a:rPr sz="2200">
                <a:sym typeface="+mn-ea"/>
              </a:rPr>
              <a:t>第一个公开版本在2010年2月发布，从此以后，Elasticsearch 已经成为了 Github 上最活跃的项目之一，他</a:t>
            </a:r>
            <a:r>
              <a:rPr lang="zh-CN" sz="2200">
                <a:sym typeface="+mn-ea"/>
              </a:rPr>
              <a:t>目前</a:t>
            </a:r>
            <a:r>
              <a:rPr sz="2200">
                <a:sym typeface="+mn-ea"/>
              </a:rPr>
              <a:t>拥有超过</a:t>
            </a:r>
            <a:r>
              <a:rPr lang="en-US" sz="2200">
                <a:sym typeface="+mn-ea"/>
              </a:rPr>
              <a:t>1400</a:t>
            </a:r>
            <a:r>
              <a:rPr sz="2200">
                <a:sym typeface="+mn-ea"/>
              </a:rPr>
              <a:t>名</a:t>
            </a:r>
            <a:r>
              <a:rPr lang="zh-CN" sz="2200">
                <a:sym typeface="+mn-ea"/>
              </a:rPr>
              <a:t>代码贡献者</a:t>
            </a:r>
            <a:r>
              <a:rPr sz="2200">
                <a:sym typeface="+mn-ea"/>
              </a:rPr>
              <a:t>。 一</a:t>
            </a:r>
            <a:r>
              <a:rPr lang="zh-CN" sz="2200">
                <a:sym typeface="+mn-ea"/>
              </a:rPr>
              <a:t>些</a:t>
            </a:r>
            <a:r>
              <a:rPr sz="2200">
                <a:sym typeface="+mn-ea"/>
              </a:rPr>
              <a:t>公司已经开始围绕 Elasticsearch 提供商业服务，并开发新的特性，但是，Elasticsearch 将永远开源并对所有人可用。</a:t>
            </a:r>
            <a:endParaRPr sz="2200"/>
          </a:p>
          <a:p>
            <a:pPr marL="0" indent="0" defTabSz="457200">
              <a:lnSpc>
                <a:spcPts val="3700"/>
              </a:lnSpc>
              <a:spcBef>
                <a:spcPts val="1000"/>
              </a:spcBef>
              <a:buSzTx/>
              <a:buNone/>
              <a:defRPr sz="1600" b="1">
                <a:solidFill>
                  <a:srgbClr val="444444"/>
                </a:solidFill>
                <a:latin typeface="Times"/>
                <a:ea typeface="Times"/>
                <a:cs typeface="Times"/>
                <a:sym typeface="Times"/>
              </a:defRPr>
            </a:pPr>
            <a:r>
              <a:rPr sz="2200">
                <a:sym typeface="+mn-ea"/>
              </a:rPr>
              <a:t>据说，Shay 的</a:t>
            </a:r>
            <a:r>
              <a:rPr lang="zh-CN" sz="2200">
                <a:sym typeface="+mn-ea"/>
              </a:rPr>
              <a:t>老婆</a:t>
            </a:r>
            <a:r>
              <a:rPr sz="2200">
                <a:sym typeface="+mn-ea"/>
              </a:rPr>
              <a:t>还在等着她的食谱搜索引擎…</a:t>
            </a:r>
            <a:endParaRPr sz="2200"/>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ElasticSearch，每个索引被分成多个分片（默认每个索引5个主分片primary shard），每个分片又可以有多个副本。当一个文档保存或删除时（主分片中新增或删除），这个文档对应的复制分片之间必须保持同步。那如何保持分片副本同步呢？内部使用数据复制模型。</a:t>
            </a:r>
            <a:endParaRPr lang="zh-CN" altLang="en-US"/>
          </a:p>
          <a:p>
            <a:r>
              <a:rPr lang="zh-CN" altLang="en-US"/>
              <a:t>ElasticSearch的数据复制模型是基于主从备份模型的。每一个复制组中会有一个主分片，其他分片均为复制分片。主分片服务器是所有索引操作的主要入口点（索引、更新、删除操作）。一旦一个索引操作被主服务器接受之后主分片服务器会将其数据复制到其他副本。</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indent="0" defTabSz="457200">
              <a:lnSpc>
                <a:spcPts val="3700"/>
              </a:lnSpc>
              <a:spcBef>
                <a:spcPts val="1000"/>
              </a:spcBef>
              <a:buSzTx/>
              <a:buNone/>
              <a:defRPr sz="1600">
                <a:solidFill>
                  <a:srgbClr val="444444"/>
                </a:solidFill>
                <a:latin typeface="Times"/>
                <a:ea typeface="Times"/>
                <a:cs typeface="Times"/>
                <a:sym typeface="Times"/>
              </a:defRPr>
            </a:pPr>
            <a:r>
              <a:rPr lang="en-US" altLang="zh-CN" sz="2200">
                <a:ea typeface="宋体" pitchFamily="2" charset="-122"/>
                <a:sym typeface="+mn-ea"/>
              </a:rPr>
              <a:t>1</a:t>
            </a:r>
            <a:r>
              <a:rPr lang="zh-CN" altLang="en-US" sz="2200">
                <a:ea typeface="宋体" pitchFamily="2" charset="-122"/>
                <a:sym typeface="+mn-ea"/>
              </a:rPr>
              <a:t>、客户端给</a:t>
            </a:r>
            <a:r>
              <a:rPr lang="en-US" altLang="zh-CN" sz="2200">
                <a:ea typeface="宋体" pitchFamily="2" charset="-122"/>
                <a:sym typeface="+mn-ea"/>
              </a:rPr>
              <a:t>Node1</a:t>
            </a:r>
            <a:r>
              <a:rPr lang="zh-CN" altLang="en-US" sz="2200">
                <a:ea typeface="宋体" pitchFamily="2" charset="-122"/>
                <a:sym typeface="+mn-ea"/>
              </a:rPr>
              <a:t>主节点发送新建、索引或删除请求操作。</a:t>
            </a:r>
            <a:endParaRPr lang="zh-CN" altLang="en-US" sz="2200">
              <a:ea typeface="宋体" pitchFamily="2" charset="-122"/>
            </a:endParaRPr>
          </a:p>
          <a:p>
            <a:pPr marL="0" indent="0" defTabSz="457200">
              <a:lnSpc>
                <a:spcPts val="3700"/>
              </a:lnSpc>
              <a:spcBef>
                <a:spcPts val="1000"/>
              </a:spcBef>
              <a:buSzTx/>
              <a:buNone/>
              <a:defRPr sz="1600">
                <a:solidFill>
                  <a:srgbClr val="444444"/>
                </a:solidFill>
                <a:latin typeface="Times"/>
                <a:ea typeface="Times"/>
                <a:cs typeface="Times"/>
                <a:sym typeface="Times"/>
              </a:defRPr>
            </a:pPr>
            <a:r>
              <a:rPr lang="en-US" altLang="zh-CN" sz="2200">
                <a:ea typeface="宋体" pitchFamily="2" charset="-122"/>
                <a:sym typeface="+mn-ea"/>
              </a:rPr>
              <a:t>2</a:t>
            </a:r>
            <a:r>
              <a:rPr lang="zh-CN" altLang="en-US" sz="2200">
                <a:ea typeface="宋体" pitchFamily="2" charset="-122"/>
                <a:sym typeface="+mn-ea"/>
              </a:rPr>
              <a:t>、</a:t>
            </a:r>
            <a:r>
              <a:rPr lang="en-US" altLang="zh-CN" sz="2200">
                <a:ea typeface="宋体" pitchFamily="2" charset="-122"/>
                <a:sym typeface="+mn-ea"/>
              </a:rPr>
              <a:t>Node1</a:t>
            </a:r>
            <a:r>
              <a:rPr lang="zh-CN" altLang="en-US" sz="2200">
                <a:ea typeface="宋体" pitchFamily="2" charset="-122"/>
                <a:sym typeface="+mn-ea"/>
              </a:rPr>
              <a:t>节点使用文档的</a:t>
            </a:r>
            <a:r>
              <a:rPr lang="en-US" altLang="zh-CN" sz="2200">
                <a:ea typeface="宋体" pitchFamily="2" charset="-122"/>
                <a:sym typeface="+mn-ea"/>
              </a:rPr>
              <a:t>_id</a:t>
            </a:r>
            <a:r>
              <a:rPr lang="zh-CN" altLang="en-US" sz="2200">
                <a:ea typeface="宋体" pitchFamily="2" charset="-122"/>
                <a:sym typeface="+mn-ea"/>
              </a:rPr>
              <a:t>确定文档属于分片</a:t>
            </a:r>
            <a:r>
              <a:rPr lang="en-US" altLang="zh-CN" sz="2200">
                <a:ea typeface="宋体" pitchFamily="2" charset="-122"/>
                <a:sym typeface="+mn-ea"/>
              </a:rPr>
              <a:t>0</a:t>
            </a:r>
            <a:r>
              <a:rPr lang="zh-CN" altLang="en-US" sz="2200">
                <a:ea typeface="宋体" pitchFamily="2" charset="-122"/>
                <a:sym typeface="+mn-ea"/>
              </a:rPr>
              <a:t>。它转发请求到</a:t>
            </a:r>
            <a:r>
              <a:rPr lang="en-US" altLang="zh-CN" sz="2200">
                <a:ea typeface="宋体" pitchFamily="2" charset="-122"/>
                <a:sym typeface="+mn-ea"/>
              </a:rPr>
              <a:t>Node3</a:t>
            </a:r>
            <a:r>
              <a:rPr lang="zh-CN" altLang="en-US" sz="2200">
                <a:ea typeface="宋体" pitchFamily="2" charset="-122"/>
                <a:sym typeface="+mn-ea"/>
              </a:rPr>
              <a:t>，主分片</a:t>
            </a:r>
            <a:r>
              <a:rPr lang="en-US" altLang="zh-CN" sz="2200">
                <a:ea typeface="宋体" pitchFamily="2" charset="-122"/>
                <a:sym typeface="+mn-ea"/>
              </a:rPr>
              <a:t>P0</a:t>
            </a:r>
            <a:r>
              <a:rPr lang="zh-CN" altLang="en-US" sz="2200">
                <a:ea typeface="宋体" pitchFamily="2" charset="-122"/>
                <a:sym typeface="+mn-ea"/>
              </a:rPr>
              <a:t>位于这个节点上。</a:t>
            </a:r>
            <a:endParaRPr lang="zh-CN" altLang="en-US" sz="2200">
              <a:ea typeface="宋体" pitchFamily="2" charset="-122"/>
            </a:endParaRPr>
          </a:p>
          <a:p>
            <a:pPr marL="0" indent="0" defTabSz="457200">
              <a:lnSpc>
                <a:spcPts val="3700"/>
              </a:lnSpc>
              <a:spcBef>
                <a:spcPts val="1000"/>
              </a:spcBef>
              <a:buSzTx/>
              <a:buNone/>
              <a:defRPr sz="1600">
                <a:solidFill>
                  <a:srgbClr val="444444"/>
                </a:solidFill>
                <a:latin typeface="Times"/>
                <a:ea typeface="Times"/>
                <a:cs typeface="Times"/>
                <a:sym typeface="Times"/>
              </a:defRPr>
            </a:pPr>
            <a:r>
              <a:rPr lang="en-US" altLang="zh-CN" sz="2200">
                <a:ea typeface="宋体" pitchFamily="2" charset="-122"/>
                <a:sym typeface="+mn-ea"/>
              </a:rPr>
              <a:t>3</a:t>
            </a:r>
            <a:r>
              <a:rPr lang="zh-CN" altLang="en-US" sz="2200">
                <a:ea typeface="宋体" pitchFamily="2" charset="-122"/>
                <a:sym typeface="+mn-ea"/>
              </a:rPr>
              <a:t>、</a:t>
            </a:r>
            <a:r>
              <a:rPr lang="en-US" altLang="zh-CN" sz="2200">
                <a:ea typeface="宋体" pitchFamily="2" charset="-122"/>
                <a:sym typeface="+mn-ea"/>
              </a:rPr>
              <a:t>Node3</a:t>
            </a:r>
            <a:r>
              <a:rPr lang="zh-CN" altLang="en-US" sz="2200">
                <a:ea typeface="宋体" pitchFamily="2" charset="-122"/>
                <a:sym typeface="+mn-ea"/>
              </a:rPr>
              <a:t>在主分片</a:t>
            </a:r>
            <a:r>
              <a:rPr lang="en-US" altLang="zh-CN" sz="2200">
                <a:ea typeface="宋体" pitchFamily="2" charset="-122"/>
                <a:sym typeface="+mn-ea"/>
              </a:rPr>
              <a:t>P0</a:t>
            </a:r>
            <a:r>
              <a:rPr lang="zh-CN" altLang="en-US" sz="2200">
                <a:ea typeface="宋体" pitchFamily="2" charset="-122"/>
                <a:sym typeface="+mn-ea"/>
              </a:rPr>
              <a:t>上执行请求，如果成功，它将转发请求到其他副本节点上，当所有副本节点报告成功，</a:t>
            </a:r>
            <a:r>
              <a:rPr lang="en-US" altLang="zh-CN" sz="2200">
                <a:ea typeface="宋体" pitchFamily="2" charset="-122"/>
                <a:sym typeface="+mn-ea"/>
              </a:rPr>
              <a:t>Node3</a:t>
            </a:r>
            <a:r>
              <a:rPr lang="zh-CN" altLang="en-US" sz="2200">
                <a:ea typeface="宋体" pitchFamily="2" charset="-122"/>
                <a:sym typeface="+mn-ea"/>
              </a:rPr>
              <a:t>返回成功到</a:t>
            </a:r>
            <a:r>
              <a:rPr lang="en-US" altLang="zh-CN" sz="2200">
                <a:ea typeface="宋体" pitchFamily="2" charset="-122"/>
                <a:sym typeface="+mn-ea"/>
              </a:rPr>
              <a:t>Node1</a:t>
            </a:r>
            <a:r>
              <a:rPr lang="zh-CN" altLang="en-US" sz="2200">
                <a:ea typeface="宋体" pitchFamily="2" charset="-122"/>
                <a:sym typeface="+mn-ea"/>
              </a:rPr>
              <a:t>协调节点上，</a:t>
            </a:r>
            <a:r>
              <a:rPr lang="en-US" altLang="zh-CN" sz="2200">
                <a:ea typeface="宋体" pitchFamily="2" charset="-122"/>
                <a:sym typeface="+mn-ea"/>
              </a:rPr>
              <a:t>Node1</a:t>
            </a:r>
            <a:r>
              <a:rPr lang="zh-CN" altLang="en-US" sz="2200">
                <a:ea typeface="宋体" pitchFamily="2" charset="-122"/>
                <a:sym typeface="+mn-ea"/>
              </a:rPr>
              <a:t>节点再返回给客户端。</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ES</a:t>
            </a:r>
            <a:r>
              <a:rPr lang="zh-CN" altLang="en-US"/>
              <a:t>当前最新版本为</a:t>
            </a:r>
            <a:r>
              <a:rPr lang="en-US" altLang="zh-CN"/>
              <a:t>7.7</a:t>
            </a:r>
            <a:r>
              <a:rPr lang="zh-CN" altLang="en-US"/>
              <a:t>，这里为了演示方便，采用了</a:t>
            </a:r>
            <a:r>
              <a:rPr lang="en-US" altLang="zh-CN"/>
              <a:t>5.6.4</a:t>
            </a:r>
            <a:r>
              <a:rPr lang="zh-CN" altLang="en-US"/>
              <a:t>版本的</a:t>
            </a:r>
            <a:r>
              <a:rPr lang="en-US" altLang="zh-CN"/>
              <a:t>ES</a:t>
            </a:r>
            <a:r>
              <a:rPr lang="zh-CN" altLang="en-US"/>
              <a:t>。</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使用</a:t>
            </a:r>
            <a:r>
              <a:rPr lang="en-US" altLang="zh-CN"/>
              <a:t>Kibana</a:t>
            </a:r>
            <a:r>
              <a:rPr lang="zh-CN" altLang="en-US"/>
              <a:t>中的</a:t>
            </a:r>
            <a:r>
              <a:rPr lang="en-US" altLang="zh-CN"/>
              <a:t>Dev Tools</a:t>
            </a:r>
            <a:r>
              <a:rPr lang="zh-CN" altLang="en-US"/>
              <a:t>工具，填写</a:t>
            </a:r>
            <a:r>
              <a:rPr lang="en-US" altLang="zh-CN"/>
              <a:t>GET /</a:t>
            </a:r>
            <a:r>
              <a:rPr lang="zh-CN" altLang="en-US"/>
              <a:t>，可以获取到</a:t>
            </a:r>
            <a:r>
              <a:rPr lang="en-US" altLang="zh-CN"/>
              <a:t>ES</a:t>
            </a:r>
            <a:r>
              <a:rPr lang="zh-CN" altLang="en-US"/>
              <a:t>的一些基本信息，</a:t>
            </a:r>
            <a:r>
              <a:rPr lang="en-US" altLang="zh-CN"/>
              <a:t>ES</a:t>
            </a:r>
            <a:r>
              <a:rPr lang="zh-CN" altLang="en-US"/>
              <a:t>的版本是多少，</a:t>
            </a:r>
            <a:r>
              <a:rPr lang="en-US" altLang="zh-CN"/>
              <a:t>lucene</a:t>
            </a:r>
            <a:r>
              <a:rPr lang="zh-CN" altLang="en-US"/>
              <a:t>的版本是多少，还有集群的名称等信息。</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714541" y="3283742"/>
            <a:ext cx="11575719" cy="1278815"/>
          </a:xfrm>
        </p:spPr>
        <p:txBody>
          <a:bodyPr lIns="101600" tIns="38100" rIns="25400" bIns="38100" anchor="t" anchorCtr="0">
            <a:noAutofit/>
          </a:bodyPr>
          <a:lstStyle>
            <a:lvl1pPr algn="ctr">
              <a:defRPr sz="576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714587" y="5070969"/>
            <a:ext cx="11575627" cy="1139726"/>
          </a:xfrm>
        </p:spPr>
        <p:txBody>
          <a:bodyPr lIns="101600" tIns="38100" rIns="76200" bIns="38100" anchor="ctr" anchorCtr="0">
            <a:noAutofit/>
          </a:bodyPr>
          <a:lstStyle>
            <a:lvl1pPr marL="0" indent="0" algn="ctr" eaLnBrk="1" fontAlgn="auto" latinLnBrk="0" hangingPunct="1">
              <a:lnSpc>
                <a:spcPct val="100000"/>
              </a:lnSpc>
              <a:buNone/>
              <a:defRPr sz="2560" u="none" strike="noStrike" kern="1200" cap="none" spc="200" normalizeH="0" baseline="0">
                <a:solidFill>
                  <a:schemeClr val="tx1"/>
                </a:solidFill>
                <a:uFillTx/>
                <a:latin typeface="+mn-ea"/>
                <a:ea typeface="+mn-ea"/>
              </a:defRPr>
            </a:lvl1pPr>
            <a:lvl2pPr marL="487680" indent="0" algn="ctr">
              <a:buNone/>
              <a:defRPr sz="2135"/>
            </a:lvl2pPr>
            <a:lvl3pPr marL="975360" indent="0" algn="ctr">
              <a:buNone/>
              <a:defRPr sz="1920"/>
            </a:lvl3pPr>
            <a:lvl4pPr marL="1463040" indent="0" algn="ctr">
              <a:buNone/>
              <a:defRPr sz="1705"/>
            </a:lvl4pPr>
            <a:lvl5pPr marL="1950720" indent="0" algn="ctr">
              <a:buNone/>
              <a:defRPr sz="1705"/>
            </a:lvl5pPr>
            <a:lvl6pPr marL="2438400" indent="0" algn="ctr">
              <a:buNone/>
              <a:defRPr sz="1705"/>
            </a:lvl6pPr>
            <a:lvl7pPr marL="2926080" indent="0" algn="ctr">
              <a:buNone/>
              <a:defRPr sz="1705"/>
            </a:lvl7pPr>
            <a:lvl8pPr marL="3413760" indent="0" algn="ctr">
              <a:buNone/>
              <a:defRPr sz="1705"/>
            </a:lvl8pPr>
            <a:lvl9pPr marL="3901440" indent="0" algn="ctr">
              <a:buNone/>
              <a:defRPr sz="1705"/>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p:nvPr>
            <p:ph type="pic" idx="13"/>
          </p:nvPr>
        </p:nvSpPr>
        <p:spPr>
          <a:xfrm>
            <a:off x="1625600" y="673100"/>
            <a:ext cx="9753600" cy="5905500"/>
          </a:xfrm>
          <a:prstGeom prst="rect">
            <a:avLst/>
          </a:prstGeom>
        </p:spPr>
        <p:txBody>
          <a:bodyPr lIns="91439" tIns="45719" rIns="91439" bIns="45719" anchor="t">
            <a:noAutofit/>
          </a:bodyPr>
          <a:lstStyle/>
          <a:p/>
        </p:txBody>
      </p:sp>
      <p:sp>
        <p:nvSpPr>
          <p:cNvPr id="21" name="标题文本"/>
          <p:cNvSpPr txBox="1"/>
          <p:nvPr>
            <p:ph type="title" hasCustomPrompt="1"/>
          </p:nvPr>
        </p:nvSpPr>
        <p:spPr>
          <a:xfrm>
            <a:off x="1270000" y="6718300"/>
            <a:ext cx="10464800" cy="1422400"/>
          </a:xfrm>
          <a:prstGeom prst="rect">
            <a:avLst/>
          </a:prstGeom>
        </p:spPr>
        <p:txBody>
          <a:bodyPr anchor="b"/>
          <a:lstStyle/>
          <a:p>
            <a:r>
              <a:t>标题文本</a:t>
            </a:r>
          </a:p>
        </p:txBody>
      </p:sp>
      <p:sp>
        <p:nvSpPr>
          <p:cNvPr id="22" name="正文级别 1…"/>
          <p:cNvSpPr txBox="1"/>
          <p:nvPr>
            <p:ph type="body" sz="quarter" idx="1" hasCustomPrompt="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p:nvPr>
            <p:ph type="title" hasCustomPrompt="1"/>
          </p:nvPr>
        </p:nvSpPr>
        <p:spPr>
          <a:xfrm>
            <a:off x="1270000" y="3225800"/>
            <a:ext cx="10464800" cy="3302000"/>
          </a:xfrm>
          <a:prstGeom prst="rect">
            <a:avLst/>
          </a:prstGeom>
        </p:spPr>
        <p:txBody>
          <a:bodyPr/>
          <a:lstStyle/>
          <a:p>
            <a:r>
              <a:t>标题文本</a:t>
            </a:r>
          </a:p>
        </p:txBody>
      </p:sp>
      <p:sp>
        <p:nvSpPr>
          <p:cNvPr id="3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p:nvPr>
            <p:ph type="pic" sz="half" idx="13"/>
          </p:nvPr>
        </p:nvSpPr>
        <p:spPr>
          <a:xfrm>
            <a:off x="6718300" y="635000"/>
            <a:ext cx="5334000" cy="8216900"/>
          </a:xfrm>
          <a:prstGeom prst="rect">
            <a:avLst/>
          </a:prstGeom>
        </p:spPr>
        <p:txBody>
          <a:bodyPr lIns="91439" tIns="45719" rIns="91439" bIns="45719" anchor="t">
            <a:noAutofit/>
          </a:bodyPr>
          <a:lstStyle/>
          <a:p/>
        </p:txBody>
      </p:sp>
      <p:sp>
        <p:nvSpPr>
          <p:cNvPr id="39" name="标题文本"/>
          <p:cNvSpPr txBox="1"/>
          <p:nvPr>
            <p:ph type="title" hasCustomPrompt="1"/>
          </p:nvPr>
        </p:nvSpPr>
        <p:spPr>
          <a:xfrm>
            <a:off x="952500" y="635000"/>
            <a:ext cx="5334000" cy="3987800"/>
          </a:xfrm>
          <a:prstGeom prst="rect">
            <a:avLst/>
          </a:prstGeom>
        </p:spPr>
        <p:txBody>
          <a:bodyPr anchor="b"/>
          <a:lstStyle>
            <a:lvl1pPr>
              <a:defRPr sz="6000"/>
            </a:lvl1pPr>
          </a:lstStyle>
          <a:p>
            <a:r>
              <a:t>标题文本</a:t>
            </a:r>
          </a:p>
        </p:txBody>
      </p:sp>
      <p:sp>
        <p:nvSpPr>
          <p:cNvPr id="40" name="正文级别 1…"/>
          <p:cNvSpPr txBox="1"/>
          <p:nvPr>
            <p:ph type="body" sz="quarter" idx="1" hasCustomPrompt="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p:nvPr>
            <p:ph type="title" hasCustomPrompt="1"/>
          </p:nvPr>
        </p:nvSpPr>
        <p:spPr>
          <a:prstGeom prst="rect">
            <a:avLst/>
          </a:prstGeom>
        </p:spPr>
        <p:txBody>
          <a:bodyPr/>
          <a:lstStyle/>
          <a:p>
            <a:r>
              <a:t>标题文本</a:t>
            </a:r>
          </a:p>
        </p:txBody>
      </p:sp>
      <p:sp>
        <p:nvSpPr>
          <p:cNvPr id="4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p:nvPr>
            <p:ph type="title" hasCustomPrompt="1"/>
          </p:nvPr>
        </p:nvSpPr>
        <p:spPr>
          <a:prstGeom prst="rect">
            <a:avLst/>
          </a:prstGeom>
        </p:spPr>
        <p:txBody>
          <a:bodyPr/>
          <a:lstStyle/>
          <a:p>
            <a:r>
              <a:t>标题文本</a:t>
            </a:r>
          </a:p>
        </p:txBody>
      </p:sp>
      <p:sp>
        <p:nvSpPr>
          <p:cNvPr id="57"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p:nvPr>
            <p:ph type="pic" sz="half" idx="13"/>
          </p:nvPr>
        </p:nvSpPr>
        <p:spPr>
          <a:xfrm>
            <a:off x="6718300" y="2590800"/>
            <a:ext cx="5334000" cy="6286500"/>
          </a:xfrm>
          <a:prstGeom prst="rect">
            <a:avLst/>
          </a:prstGeom>
        </p:spPr>
        <p:txBody>
          <a:bodyPr lIns="91439" tIns="45719" rIns="91439" bIns="45719" anchor="t">
            <a:noAutofit/>
          </a:bodyPr>
          <a:lstStyle/>
          <a:p/>
        </p:txBody>
      </p:sp>
      <p:sp>
        <p:nvSpPr>
          <p:cNvPr id="66" name="标题文本"/>
          <p:cNvSpPr txBox="1"/>
          <p:nvPr>
            <p:ph type="title" hasCustomPrompt="1"/>
          </p:nvPr>
        </p:nvSpPr>
        <p:spPr>
          <a:prstGeom prst="rect">
            <a:avLst/>
          </a:prstGeom>
        </p:spPr>
        <p:txBody>
          <a:bodyPr/>
          <a:lstStyle/>
          <a:p>
            <a:r>
              <a:t>标题文本</a:t>
            </a:r>
          </a:p>
        </p:txBody>
      </p:sp>
      <p:sp>
        <p:nvSpPr>
          <p:cNvPr id="67" name="正文级别 1…"/>
          <p:cNvSpPr txBox="1"/>
          <p:nvPr>
            <p:ph type="body" sz="half" idx="1" hasCustomPrompt="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p:nvPr>
            <p:ph type="body" idx="1" hasCustomPrompt="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p:nvPr>
            <p:ph type="pic" sz="quarter" idx="13"/>
          </p:nvPr>
        </p:nvSpPr>
        <p:spPr>
          <a:xfrm>
            <a:off x="6718300" y="5092700"/>
            <a:ext cx="5334000" cy="3771900"/>
          </a:xfrm>
          <a:prstGeom prst="rect">
            <a:avLst/>
          </a:prstGeom>
        </p:spPr>
        <p:txBody>
          <a:bodyPr lIns="91439" tIns="45719" rIns="91439" bIns="45719" anchor="t">
            <a:noAutofit/>
          </a:bodyPr>
          <a:lstStyle/>
          <a:p/>
        </p:txBody>
      </p:sp>
      <p:sp>
        <p:nvSpPr>
          <p:cNvPr id="84" name="图像"/>
          <p:cNvSpPr/>
          <p:nvPr>
            <p:ph type="pic" sz="quarter" idx="14"/>
          </p:nvPr>
        </p:nvSpPr>
        <p:spPr>
          <a:xfrm>
            <a:off x="6718300" y="889000"/>
            <a:ext cx="5334000" cy="3771900"/>
          </a:xfrm>
          <a:prstGeom prst="rect">
            <a:avLst/>
          </a:prstGeom>
        </p:spPr>
        <p:txBody>
          <a:bodyPr lIns="91439" tIns="45719" rIns="91439" bIns="45719" anchor="t">
            <a:noAutofit/>
          </a:bodyPr>
          <a:lstStyle/>
          <a:p/>
        </p:txBody>
      </p:sp>
      <p:sp>
        <p:nvSpPr>
          <p:cNvPr id="85" name="图像"/>
          <p:cNvSpPr/>
          <p:nvPr>
            <p:ph type="pic" sz="half" idx="15"/>
          </p:nvPr>
        </p:nvSpPr>
        <p:spPr>
          <a:xfrm>
            <a:off x="952500" y="889000"/>
            <a:ext cx="5334000" cy="7975600"/>
          </a:xfrm>
          <a:prstGeom prst="rect">
            <a:avLst/>
          </a:prstGeom>
        </p:spPr>
        <p:txBody>
          <a:bodyPr lIns="91439" tIns="45719" rIns="91439" bIns="45719" anchor="t">
            <a:noAutofit/>
          </a:bodyPr>
          <a:lstStyle/>
          <a:p/>
        </p:txBody>
      </p:sp>
      <p:sp>
        <p:nvSpPr>
          <p:cNvPr id="8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p:nvPr>
            <p:ph type="body" sz="quarter" idx="13" hasCustomPrompt="1"/>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在此键入引文。”"/>
          <p:cNvSpPr txBox="1"/>
          <p:nvPr>
            <p:ph type="body" sz="quarter" idx="14" hasCustomPrompt="1"/>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9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p:nvPr>
            <p:ph type="pic" idx="13"/>
          </p:nvPr>
        </p:nvSpPr>
        <p:spPr>
          <a:xfrm>
            <a:off x="0" y="0"/>
            <a:ext cx="13004800" cy="9753600"/>
          </a:xfrm>
          <a:prstGeom prst="rect">
            <a:avLst/>
          </a:prstGeom>
        </p:spPr>
        <p:txBody>
          <a:bodyPr lIns="91439" tIns="45719" rIns="91439" bIns="45719" anchor="t">
            <a:noAutofit/>
          </a:bodyPr>
          <a:lstStyle/>
          <a:p/>
        </p:txBody>
      </p:sp>
      <p:sp>
        <p:nvSpPr>
          <p:cNvPr id="10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4541" y="826631"/>
            <a:ext cx="11575719" cy="9216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415"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714587" y="2144889"/>
            <a:ext cx="11575627" cy="6754368"/>
          </a:xfrm>
          <a:prstGeom prst="rect">
            <a:avLst/>
          </a:prstGeom>
        </p:spPr>
        <p:txBody>
          <a:bodyPr vert="horz" lIns="101600" tIns="0" rIns="82550" bIns="0" rtlCol="0">
            <a:normAutofit/>
          </a:bodyPr>
          <a:lstStyle>
            <a:lvl1pPr>
              <a:defRPr sz="2560"/>
            </a:lvl1pPr>
            <a:lvl2pPr>
              <a:defRPr sz="2560"/>
            </a:lvl2pPr>
            <a:lvl3pPr>
              <a:defRPr sz="2560"/>
            </a:lvl3pPr>
            <a:lvl4pPr>
              <a:defRPr sz="2560"/>
            </a:lvl4pPr>
            <a:lvl5pPr>
              <a:defRPr sz="256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96112" y="1034965"/>
            <a:ext cx="4194048" cy="1585863"/>
          </a:xfrm>
        </p:spPr>
        <p:txBody>
          <a:bodyPr anchor="ctr" anchorCtr="0"/>
          <a:lstStyle>
            <a:lvl1pPr>
              <a:defRPr sz="3415">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480981" y="1034965"/>
            <a:ext cx="6583680" cy="7684572"/>
          </a:xfrm>
        </p:spPr>
        <p:txBody>
          <a:bodyPr/>
          <a:lstStyle>
            <a:lvl1pPr>
              <a:defRPr sz="2560">
                <a:latin typeface="+mn-ea"/>
                <a:ea typeface="+mn-ea"/>
              </a:defRPr>
            </a:lvl1pPr>
            <a:lvl2pPr marL="487680" indent="0">
              <a:buNone/>
              <a:defRPr sz="2560">
                <a:latin typeface="+mn-ea"/>
                <a:ea typeface="+mn-ea"/>
              </a:defRPr>
            </a:lvl2pPr>
            <a:lvl3pPr>
              <a:defRPr sz="2560">
                <a:latin typeface="+mn-ea"/>
                <a:ea typeface="+mn-ea"/>
              </a:defRPr>
            </a:lvl3pPr>
            <a:lvl4pPr>
              <a:defRPr sz="2560">
                <a:latin typeface="+mn-ea"/>
                <a:ea typeface="+mn-ea"/>
              </a:defRPr>
            </a:lvl4pPr>
            <a:lvl5pPr>
              <a:defRPr sz="2560">
                <a:latin typeface="+mn-ea"/>
                <a:ea typeface="+mn-ea"/>
              </a:defRPr>
            </a:lvl5pPr>
            <a:lvl6pPr>
              <a:defRPr sz="2135"/>
            </a:lvl6pPr>
            <a:lvl7pPr>
              <a:defRPr sz="2135"/>
            </a:lvl7pPr>
            <a:lvl8pPr>
              <a:defRPr sz="2135"/>
            </a:lvl8pPr>
            <a:lvl9pPr>
              <a:defRPr sz="2135"/>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96112" y="3185273"/>
            <a:ext cx="4194048" cy="5535168"/>
          </a:xfrm>
        </p:spPr>
        <p:txBody>
          <a:bodyPr/>
          <a:lstStyle>
            <a:lvl1pPr marL="365760" indent="-365760">
              <a:buFont typeface="Arial" panose="020B0604020202020204" pitchFamily="34" charset="0"/>
              <a:buChar char="•"/>
              <a:defRPr sz="2560">
                <a:latin typeface="+mn-ea"/>
                <a:ea typeface="+mn-ea"/>
              </a:defRPr>
            </a:lvl1pPr>
            <a:lvl2pPr marL="487680" indent="0">
              <a:buNone/>
              <a:defRPr sz="1495"/>
            </a:lvl2pPr>
            <a:lvl3pPr marL="975360" indent="0">
              <a:buNone/>
              <a:defRPr sz="1280"/>
            </a:lvl3pPr>
            <a:lvl4pPr marL="1463040" indent="0">
              <a:buNone/>
              <a:defRPr sz="1065"/>
            </a:lvl4pPr>
            <a:lvl5pPr marL="1950720" indent="0">
              <a:buNone/>
              <a:defRPr sz="1065"/>
            </a:lvl5pPr>
            <a:lvl6pPr marL="2438400" indent="0">
              <a:buNone/>
              <a:defRPr sz="1065"/>
            </a:lvl6pPr>
            <a:lvl7pPr marL="2926080" indent="0">
              <a:buNone/>
              <a:defRPr sz="1065"/>
            </a:lvl7pPr>
            <a:lvl8pPr marL="3413760" indent="0">
              <a:buNone/>
              <a:defRPr sz="1065"/>
            </a:lvl8pPr>
            <a:lvl9pPr marL="3901440" indent="0">
              <a:buNone/>
              <a:defRPr sz="1065"/>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714587" y="7971762"/>
            <a:ext cx="11575627" cy="79383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714587" y="912142"/>
            <a:ext cx="11575627" cy="6479822"/>
          </a:xfrm>
        </p:spPr>
        <p:txBody>
          <a:bodyPr vert="horz" lIns="101600" tIns="0" rIns="82550" bIns="0" rtlCol="0">
            <a:noAutofit/>
          </a:bodyPr>
          <a:lstStyle>
            <a:lvl1pPr marL="243840" marR="0" lvl="0"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8768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219200" marR="0" lvl="2"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706880" marR="0" lvl="3"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194560" marR="0" lvl="4"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3009541" cy="9768050"/>
          </a:xfrm>
        </p:spPr>
        <p:txBody>
          <a:bodyPr vert="horz" lIns="101600" tIns="0" rIns="82550" bIns="0" rtlCol="0">
            <a:noAutofit/>
          </a:bodyPr>
          <a:lstStyle>
            <a:lvl1pPr marL="243840" marR="0" lvl="0"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8768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219200" marR="0" lvl="2"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706880" marR="0" lvl="3"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194560" marR="0" lvl="4"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99195" y="803769"/>
            <a:ext cx="5760043" cy="8146062"/>
          </a:xfrm>
        </p:spPr>
        <p:txBody>
          <a:bodyPr vert="horz" lIns="101600" tIns="0" rIns="82550" bIns="0" rtlCol="0">
            <a:noAutofit/>
          </a:bodyPr>
          <a:lstStyle>
            <a:lvl1pPr marL="243840" marR="0" lvl="0"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731520" marR="0" lvl="1" indent="-24384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219200" marR="0" lvl="2"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706880" marR="0" lvl="3"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194560" marR="0" lvl="4"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706955" y="803769"/>
            <a:ext cx="5760043" cy="8146062"/>
          </a:xfrm>
        </p:spPr>
        <p:txBody>
          <a:bodyPr vert="horz" lIns="101600" tIns="0" rIns="82550" bIns="0" rtlCol="0">
            <a:noAutofit/>
          </a:bodyPr>
          <a:lstStyle>
            <a:lvl1pPr marL="243840" marR="0" lvl="0"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731520" marR="0" lvl="1" indent="-24384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219200" marR="0" lvl="2"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706880" marR="0" lvl="3"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194560" marR="0" lvl="4" indent="-24384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56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714541" y="886885"/>
            <a:ext cx="11575719" cy="1278815"/>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415"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p:nvPr>
            <p:ph type="title" hasCustomPrompt="1"/>
          </p:nvPr>
        </p:nvSpPr>
        <p:spPr>
          <a:xfrm>
            <a:off x="1270000" y="1638300"/>
            <a:ext cx="10464800" cy="3302000"/>
          </a:xfrm>
          <a:prstGeom prst="rect">
            <a:avLst/>
          </a:prstGeom>
        </p:spPr>
        <p:txBody>
          <a:bodyPr anchor="b"/>
          <a:lstStyle/>
          <a:p>
            <a:r>
              <a:t>标题文本</a:t>
            </a:r>
          </a:p>
        </p:txBody>
      </p:sp>
      <p:sp>
        <p:nvSpPr>
          <p:cNvPr id="12" name="正文级别 1…"/>
          <p:cNvSpPr txBox="1"/>
          <p:nvPr>
            <p:ph type="body" sz="quarter" idx="1" hasCustomPrompt="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938391" y="9030874"/>
            <a:ext cx="2880000" cy="450560"/>
          </a:xfrm>
          <a:prstGeom prst="rect">
            <a:avLst/>
          </a:prstGeom>
        </p:spPr>
        <p:txBody>
          <a:bodyPr vert="horz" lIns="91440" tIns="45720" rIns="91440" bIns="45720" rtlCol="0" anchor="ctr">
            <a:normAutofit/>
          </a:bodyPr>
          <a:lstStyle>
            <a:lvl1pPr algn="l">
              <a:defRPr sz="128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390400" y="9030874"/>
            <a:ext cx="4224000" cy="450560"/>
          </a:xfrm>
          <a:prstGeom prst="rect">
            <a:avLst/>
          </a:prstGeom>
        </p:spPr>
        <p:txBody>
          <a:bodyPr vert="horz" lIns="91440" tIns="45720" rIns="91440" bIns="45720" rtlCol="0" anchor="ctr">
            <a:normAutofit/>
          </a:bodyPr>
          <a:lstStyle>
            <a:lvl1pPr algn="ctr">
              <a:defRPr sz="128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9184640" y="9030874"/>
            <a:ext cx="2880000" cy="450560"/>
          </a:xfrm>
          <a:prstGeom prst="rect">
            <a:avLst/>
          </a:prstGeom>
        </p:spPr>
        <p:txBody>
          <a:bodyPr vert="horz" lIns="91440" tIns="45720" rIns="91440" bIns="45720" rtlCol="0" anchor="ctr">
            <a:normAutofit/>
          </a:bodyPr>
          <a:lstStyle>
            <a:lvl1pPr algn="r">
              <a:defRPr sz="128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60"/>
          </a:p>
        </p:txBody>
      </p:sp>
      <p:sp>
        <p:nvSpPr>
          <p:cNvPr id="8" name="标题 7"/>
          <p:cNvSpPr>
            <a:spLocks noGrp="1"/>
          </p:cNvSpPr>
          <p:nvPr>
            <p:ph type="title" hasCustomPrompt="1"/>
          </p:nvPr>
        </p:nvSpPr>
        <p:spPr>
          <a:xfrm>
            <a:off x="714541" y="826631"/>
            <a:ext cx="11575719" cy="9216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415"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714587" y="2144889"/>
            <a:ext cx="11575627" cy="6754368"/>
          </a:xfrm>
          <a:prstGeom prst="rect">
            <a:avLst/>
          </a:prstGeom>
        </p:spPr>
        <p:txBody>
          <a:bodyPr vert="horz" lIns="101600" tIns="0" rIns="82550" bIns="0" rtlCol="0">
            <a:normAutofit/>
          </a:bodyPr>
          <a:lstStyle>
            <a:lvl1pPr>
              <a:defRPr sz="2560"/>
            </a:lvl1pPr>
            <a:lvl2pPr>
              <a:defRPr sz="2560"/>
            </a:lvl2pPr>
            <a:lvl3pPr>
              <a:defRPr sz="2560"/>
            </a:lvl3pPr>
            <a:lvl4pPr>
              <a:defRPr sz="2560"/>
            </a:lvl4pPr>
            <a:lvl5pPr>
              <a:defRPr sz="256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75360" rtl="0" eaLnBrk="1" fontAlgn="auto" latinLnBrk="0" hangingPunct="1">
        <a:lnSpc>
          <a:spcPct val="100000"/>
        </a:lnSpc>
        <a:spcBef>
          <a:spcPct val="0"/>
        </a:spcBef>
        <a:buNone/>
        <a:defRPr sz="2985" b="1" u="none" strike="noStrike" kern="1200" cap="none" spc="200" normalizeH="0">
          <a:solidFill>
            <a:schemeClr val="tx1"/>
          </a:solidFill>
          <a:uFillTx/>
          <a:latin typeface="+mn-ea"/>
          <a:ea typeface="+mn-ea"/>
          <a:cs typeface="+mj-cs"/>
        </a:defRPr>
      </a:lvl1pPr>
    </p:titleStyle>
    <p:bodyStyle>
      <a:lvl1pPr marL="243840" indent="-243840" algn="l" defTabSz="975360" rtl="0" eaLnBrk="1" fontAlgn="auto" latinLnBrk="0" hangingPunct="1">
        <a:lnSpc>
          <a:spcPct val="130000"/>
        </a:lnSpc>
        <a:spcBef>
          <a:spcPts val="0"/>
        </a:spcBef>
        <a:spcAft>
          <a:spcPts val="1000"/>
        </a:spcAft>
        <a:buFont typeface="Arial" panose="020B0604020202020204" pitchFamily="34" charset="0"/>
        <a:buChar char="•"/>
        <a:defRPr sz="1705" u="none" strike="noStrike" kern="1200" cap="none" spc="150" normalizeH="0" baseline="0">
          <a:solidFill>
            <a:schemeClr val="tx1"/>
          </a:solidFill>
          <a:uFillTx/>
          <a:latin typeface="+mn-ea"/>
          <a:ea typeface="+mn-ea"/>
          <a:cs typeface="+mn-cs"/>
        </a:defRPr>
      </a:lvl1pPr>
      <a:lvl2pPr marL="731520" indent="-243840" algn="l" defTabSz="975360" rtl="0" eaLnBrk="1" fontAlgn="auto" latinLnBrk="0" hangingPunct="1">
        <a:lnSpc>
          <a:spcPct val="130000"/>
        </a:lnSpc>
        <a:spcBef>
          <a:spcPts val="0"/>
        </a:spcBef>
        <a:spcAft>
          <a:spcPts val="1000"/>
        </a:spcAft>
        <a:buFont typeface="Arial" panose="020B0604020202020204" pitchFamily="34" charset="0"/>
        <a:buChar char="•"/>
        <a:tabLst>
          <a:tab pos="1717040" algn="l"/>
        </a:tabLst>
        <a:defRPr sz="1705" u="none" strike="noStrike" kern="1200" cap="none" spc="150" normalizeH="0" baseline="0">
          <a:solidFill>
            <a:schemeClr val="tx1"/>
          </a:solidFill>
          <a:uFillTx/>
          <a:latin typeface="+mn-ea"/>
          <a:ea typeface="+mn-ea"/>
          <a:cs typeface="+mn-cs"/>
        </a:defRPr>
      </a:lvl2pPr>
      <a:lvl3pPr marL="1219200" indent="-243840" algn="l" defTabSz="975360" rtl="0" eaLnBrk="1" fontAlgn="auto" latinLnBrk="0" hangingPunct="1">
        <a:lnSpc>
          <a:spcPct val="130000"/>
        </a:lnSpc>
        <a:spcBef>
          <a:spcPts val="0"/>
        </a:spcBef>
        <a:spcAft>
          <a:spcPts val="1000"/>
        </a:spcAft>
        <a:buFont typeface="Arial" panose="020B0604020202020204" pitchFamily="34" charset="0"/>
        <a:buChar char="•"/>
        <a:defRPr sz="1705" u="none" strike="noStrike" kern="1200" cap="none" spc="150" normalizeH="0" baseline="0">
          <a:solidFill>
            <a:schemeClr val="tx1"/>
          </a:solidFill>
          <a:uFillTx/>
          <a:latin typeface="+mn-ea"/>
          <a:ea typeface="+mn-ea"/>
          <a:cs typeface="+mn-cs"/>
        </a:defRPr>
      </a:lvl3pPr>
      <a:lvl4pPr marL="1706880" indent="-243840" algn="l" defTabSz="975360" rtl="0" eaLnBrk="1" fontAlgn="auto" latinLnBrk="0" hangingPunct="1">
        <a:lnSpc>
          <a:spcPct val="130000"/>
        </a:lnSpc>
        <a:spcBef>
          <a:spcPts val="0"/>
        </a:spcBef>
        <a:spcAft>
          <a:spcPts val="1000"/>
        </a:spcAft>
        <a:buFont typeface="Arial" panose="020B0604020202020204" pitchFamily="34" charset="0"/>
        <a:buChar char="•"/>
        <a:defRPr sz="1705" u="none" strike="noStrike" kern="1200" cap="none" spc="150" normalizeH="0" baseline="0">
          <a:solidFill>
            <a:schemeClr val="tx1"/>
          </a:solidFill>
          <a:uFillTx/>
          <a:latin typeface="+mn-ea"/>
          <a:ea typeface="+mn-ea"/>
          <a:cs typeface="+mn-cs"/>
        </a:defRPr>
      </a:lvl4pPr>
      <a:lvl5pPr marL="2194560" indent="-243840" algn="l" defTabSz="975360" rtl="0" eaLnBrk="1" fontAlgn="auto" latinLnBrk="0" hangingPunct="1">
        <a:lnSpc>
          <a:spcPct val="130000"/>
        </a:lnSpc>
        <a:spcBef>
          <a:spcPts val="0"/>
        </a:spcBef>
        <a:spcAft>
          <a:spcPts val="1000"/>
        </a:spcAft>
        <a:buFont typeface="Arial" panose="020B0604020202020204" pitchFamily="34" charset="0"/>
        <a:buChar char="•"/>
        <a:defRPr sz="1705" u="none" strike="noStrike" kern="1200" cap="none" spc="150" normalizeH="0" baseline="0">
          <a:solidFill>
            <a:schemeClr val="tx1"/>
          </a:solidFill>
          <a:uFillTx/>
          <a:latin typeface="+mn-ea"/>
          <a:ea typeface="+mn-ea"/>
          <a:cs typeface="+mn-cs"/>
        </a:defRPr>
      </a:lvl5pPr>
      <a:lvl6pPr marL="2682240" indent="-243840" algn="l" defTabSz="975360" rtl="0" eaLnBrk="1" latinLnBrk="0" hangingPunct="1">
        <a:lnSpc>
          <a:spcPct val="90000"/>
        </a:lnSpc>
        <a:spcBef>
          <a:spcPct val="107000"/>
        </a:spcBef>
        <a:buFont typeface="Arial" panose="020B0604020202020204" pitchFamily="34" charset="0"/>
        <a:buChar char="•"/>
        <a:defRPr sz="1920" kern="1200">
          <a:solidFill>
            <a:schemeClr val="tx1"/>
          </a:solidFill>
          <a:latin typeface="+mn-lt"/>
          <a:ea typeface="+mn-ea"/>
          <a:cs typeface="+mn-cs"/>
        </a:defRPr>
      </a:lvl6pPr>
      <a:lvl7pPr marL="3169920" indent="-243840" algn="l" defTabSz="975360" rtl="0" eaLnBrk="1" latinLnBrk="0" hangingPunct="1">
        <a:lnSpc>
          <a:spcPct val="90000"/>
        </a:lnSpc>
        <a:spcBef>
          <a:spcPct val="107000"/>
        </a:spcBef>
        <a:buFont typeface="Arial" panose="020B0604020202020204" pitchFamily="34" charset="0"/>
        <a:buChar char="•"/>
        <a:defRPr sz="1920" kern="1200">
          <a:solidFill>
            <a:schemeClr val="tx1"/>
          </a:solidFill>
          <a:latin typeface="+mn-lt"/>
          <a:ea typeface="+mn-ea"/>
          <a:cs typeface="+mn-cs"/>
        </a:defRPr>
      </a:lvl7pPr>
      <a:lvl8pPr marL="3657600" indent="-243840" algn="l" defTabSz="975360" rtl="0" eaLnBrk="1" latinLnBrk="0" hangingPunct="1">
        <a:lnSpc>
          <a:spcPct val="90000"/>
        </a:lnSpc>
        <a:spcBef>
          <a:spcPct val="107000"/>
        </a:spcBef>
        <a:buFont typeface="Arial" panose="020B0604020202020204" pitchFamily="34" charset="0"/>
        <a:buChar char="•"/>
        <a:defRPr sz="1920" kern="1200">
          <a:solidFill>
            <a:schemeClr val="tx1"/>
          </a:solidFill>
          <a:latin typeface="+mn-lt"/>
          <a:ea typeface="+mn-ea"/>
          <a:cs typeface="+mn-cs"/>
        </a:defRPr>
      </a:lvl8pPr>
      <a:lvl9pPr marL="4145280" indent="-243840" algn="l" defTabSz="975360" rtl="0" eaLnBrk="1" latinLnBrk="0" hangingPunct="1">
        <a:lnSpc>
          <a:spcPct val="90000"/>
        </a:lnSpc>
        <a:spcBef>
          <a:spcPct val="107000"/>
        </a:spcBef>
        <a:buFont typeface="Arial" panose="020B0604020202020204" pitchFamily="34" charset="0"/>
        <a:buChar char="•"/>
        <a:defRPr sz="1920" kern="1200">
          <a:solidFill>
            <a:schemeClr val="tx1"/>
          </a:solidFill>
          <a:latin typeface="+mn-lt"/>
          <a:ea typeface="+mn-ea"/>
          <a:cs typeface="+mn-cs"/>
        </a:defRPr>
      </a:lvl9pPr>
    </p:bodyStyle>
    <p:otherStyle>
      <a:defPPr>
        <a:defRPr lang="zh-CN"/>
      </a:defPPr>
      <a:lvl1pPr marL="0" algn="l" defTabSz="975360" rtl="0" eaLnBrk="1" latinLnBrk="0" hangingPunct="1">
        <a:defRPr sz="1920" kern="1200">
          <a:solidFill>
            <a:schemeClr val="tx1"/>
          </a:solidFill>
          <a:latin typeface="+mn-lt"/>
          <a:ea typeface="+mn-ea"/>
          <a:cs typeface="+mn-cs"/>
        </a:defRPr>
      </a:lvl1pPr>
      <a:lvl2pPr marL="487680" algn="l" defTabSz="975360" rtl="0" eaLnBrk="1" latinLnBrk="0" hangingPunct="1">
        <a:defRPr sz="1920" kern="1200">
          <a:solidFill>
            <a:schemeClr val="tx1"/>
          </a:solidFill>
          <a:latin typeface="+mn-lt"/>
          <a:ea typeface="+mn-ea"/>
          <a:cs typeface="+mn-cs"/>
        </a:defRPr>
      </a:lvl2pPr>
      <a:lvl3pPr marL="975360" algn="l" defTabSz="975360" rtl="0" eaLnBrk="1" latinLnBrk="0" hangingPunct="1">
        <a:defRPr sz="1920" kern="1200">
          <a:solidFill>
            <a:schemeClr val="tx1"/>
          </a:solidFill>
          <a:latin typeface="+mn-lt"/>
          <a:ea typeface="+mn-ea"/>
          <a:cs typeface="+mn-cs"/>
        </a:defRPr>
      </a:lvl3pPr>
      <a:lvl4pPr marL="1463040" algn="l" defTabSz="975360" rtl="0" eaLnBrk="1" latinLnBrk="0" hangingPunct="1">
        <a:defRPr sz="1920" kern="1200">
          <a:solidFill>
            <a:schemeClr val="tx1"/>
          </a:solidFill>
          <a:latin typeface="+mn-lt"/>
          <a:ea typeface="+mn-ea"/>
          <a:cs typeface="+mn-cs"/>
        </a:defRPr>
      </a:lvl4pPr>
      <a:lvl5pPr marL="1950720" algn="l" defTabSz="975360" rtl="0" eaLnBrk="1" latinLnBrk="0" hangingPunct="1">
        <a:defRPr sz="1920" kern="1200">
          <a:solidFill>
            <a:schemeClr val="tx1"/>
          </a:solidFill>
          <a:latin typeface="+mn-lt"/>
          <a:ea typeface="+mn-ea"/>
          <a:cs typeface="+mn-cs"/>
        </a:defRPr>
      </a:lvl5pPr>
      <a:lvl6pPr marL="2438400" algn="l" defTabSz="975360" rtl="0" eaLnBrk="1" latinLnBrk="0" hangingPunct="1">
        <a:defRPr sz="1920" kern="1200">
          <a:solidFill>
            <a:schemeClr val="tx1"/>
          </a:solidFill>
          <a:latin typeface="+mn-lt"/>
          <a:ea typeface="+mn-ea"/>
          <a:cs typeface="+mn-cs"/>
        </a:defRPr>
      </a:lvl6pPr>
      <a:lvl7pPr marL="2926080" algn="l" defTabSz="975360" rtl="0" eaLnBrk="1" latinLnBrk="0" hangingPunct="1">
        <a:defRPr sz="1920" kern="1200">
          <a:solidFill>
            <a:schemeClr val="tx1"/>
          </a:solidFill>
          <a:latin typeface="+mn-lt"/>
          <a:ea typeface="+mn-ea"/>
          <a:cs typeface="+mn-cs"/>
        </a:defRPr>
      </a:lvl7pPr>
      <a:lvl8pPr marL="3413760" algn="l" defTabSz="975360" rtl="0" eaLnBrk="1" latinLnBrk="0" hangingPunct="1">
        <a:defRPr sz="1920" kern="1200">
          <a:solidFill>
            <a:schemeClr val="tx1"/>
          </a:solidFill>
          <a:latin typeface="+mn-lt"/>
          <a:ea typeface="+mn-ea"/>
          <a:cs typeface="+mn-cs"/>
        </a:defRPr>
      </a:lvl8pPr>
      <a:lvl9pPr marL="3901440" algn="l" defTabSz="975360" rtl="0" eaLnBrk="1" latinLnBrk="0" hangingPunct="1">
        <a:defRPr sz="19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p:nvPr>
            <p:ph type="title"/>
          </p:nvPr>
        </p:nvSpPr>
        <p:spPr>
          <a:xfrm>
            <a:off x="952500" y="254000"/>
            <a:ext cx="11099800" cy="2159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p:nvPr>
            <p:ph type="body" idx="1"/>
          </p:nvPr>
        </p:nvSpPr>
        <p:spPr>
          <a:xfrm>
            <a:off x="952500" y="2590800"/>
            <a:ext cx="11099800" cy="62865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transition spd="med"/>
  <p:txStyles>
    <p:titleStyle>
      <a:lvl1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tags" Target="../tags/tag3.xml"/><Relationship Id="rId4" Type="http://schemas.openxmlformats.org/officeDocument/2006/relationships/image" Target="../media/image23.png"/><Relationship Id="rId3" Type="http://schemas.openxmlformats.org/officeDocument/2006/relationships/tags" Target="../tags/tag2.xml"/><Relationship Id="rId2" Type="http://schemas.openxmlformats.org/officeDocument/2006/relationships/image" Target="../media/image22.png"/><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13.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Elasticsearch入门"/>
          <p:cNvSpPr txBox="1"/>
          <p:nvPr>
            <p:ph type="ctrTitle"/>
          </p:nvPr>
        </p:nvSpPr>
        <p:spPr>
          <a:prstGeom prst="rect">
            <a:avLst/>
          </a:prstGeom>
        </p:spPr>
        <p:txBody>
          <a:bodyPr/>
          <a:lstStyle/>
          <a:p>
            <a:r>
              <a:t>Elasticsearch入门</a:t>
            </a:r>
          </a:p>
        </p:txBody>
      </p:sp>
      <p:sp>
        <p:nvSpPr>
          <p:cNvPr id="120" name="liangdong@smzdm.com"/>
          <p:cNvSpPr txBox="1"/>
          <p:nvPr>
            <p:ph type="subTitle" sz="quarter" idx="1"/>
          </p:nvPr>
        </p:nvSpPr>
        <p:spPr>
          <a:prstGeom prst="rect">
            <a:avLst/>
          </a:prstGeom>
        </p:spPr>
        <p:txBody>
          <a:bodyPr/>
          <a:lstStyle>
            <a:lvl1pPr>
              <a:defRPr u="sng"/>
            </a:lvl1pPr>
          </a:lstStyle>
          <a:p>
            <a:pPr>
              <a:defRPr u="none"/>
            </a:pPr>
            <a:r>
              <a:rPr lang="en-US" u="sng"/>
              <a:t>zhangyi@deepblueai.com</a:t>
            </a:r>
            <a:endParaRPr lang="en-US" u="sng"/>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索引第1位员工"/>
          <p:cNvSpPr txBox="1">
            <a:spLocks noGrp="1"/>
          </p:cNvSpPr>
          <p:nvPr>
            <p:ph type="title"/>
          </p:nvPr>
        </p:nvSpPr>
        <p:spPr>
          <a:prstGeom prst="rect">
            <a:avLst/>
          </a:prstGeom>
        </p:spPr>
        <p:txBody>
          <a:bodyPr/>
          <a:lstStyle/>
          <a:p>
            <a:r>
              <a:t>索引第1位员工</a:t>
            </a:r>
          </a:p>
        </p:txBody>
      </p:sp>
      <p:pic>
        <p:nvPicPr>
          <p:cNvPr id="145" name="F62FE52A-46E1-46C3-8C8C-3AEDE674BE53.png" descr="F62FE52A-46E1-46C3-8C8C-3AEDE674BE53.png"/>
          <p:cNvPicPr>
            <a:picLocks noChangeAspect="1"/>
          </p:cNvPicPr>
          <p:nvPr/>
        </p:nvPicPr>
        <p:blipFill>
          <a:blip r:embed="rId1"/>
          <a:stretch>
            <a:fillRect/>
          </a:stretch>
        </p:blipFill>
        <p:spPr>
          <a:xfrm>
            <a:off x="824011" y="3143944"/>
            <a:ext cx="11623984" cy="4440004"/>
          </a:xfrm>
          <a:prstGeom prst="rect">
            <a:avLst/>
          </a:prstGeom>
          <a:ln w="12700">
            <a:miter lim="400000"/>
            <a:headEnd/>
            <a:tailEnd/>
          </a:ln>
        </p:spPr>
      </p:pic>
      <p:sp>
        <p:nvSpPr>
          <p:cNvPr id="146" name="index:megacorp…"/>
          <p:cNvSpPr txBox="1"/>
          <p:nvPr/>
        </p:nvSpPr>
        <p:spPr>
          <a:xfrm>
            <a:off x="1556207" y="6639802"/>
            <a:ext cx="2360677" cy="1122196"/>
          </a:xfrm>
          <a:prstGeom prst="rect">
            <a:avLst/>
          </a:prstGeom>
          <a:ln w="12700">
            <a:miter lim="400000"/>
          </a:ln>
        </p:spPr>
        <p:txBody>
          <a:bodyPr wrap="none" lIns="50800" tIns="50800" rIns="50800" bIns="50800" anchor="ctr">
            <a:spAutoFit/>
          </a:bodyPr>
          <a:lstStyle/>
          <a:p>
            <a:pPr algn="l">
              <a:defRPr sz="2200" b="0">
                <a:solidFill>
                  <a:schemeClr val="accent1">
                    <a:lumOff val="16847"/>
                  </a:schemeClr>
                </a:solidFill>
                <a:latin typeface="+mn-lt"/>
                <a:ea typeface="+mn-ea"/>
                <a:cs typeface="+mn-cs"/>
                <a:sym typeface="Helvetica Neue Medium"/>
              </a:defRPr>
            </a:pPr>
            <a:r>
              <a:t>index:megacorp </a:t>
            </a:r>
          </a:p>
          <a:p>
            <a:pPr algn="l">
              <a:defRPr sz="2200" b="0">
                <a:solidFill>
                  <a:schemeClr val="accent1">
                    <a:lumOff val="16847"/>
                  </a:schemeClr>
                </a:solidFill>
                <a:latin typeface="+mn-lt"/>
                <a:ea typeface="+mn-ea"/>
                <a:cs typeface="+mn-cs"/>
                <a:sym typeface="Helvetica Neue Medium"/>
              </a:defRPr>
            </a:pPr>
            <a:r>
              <a:t>type=employee </a:t>
            </a:r>
          </a:p>
          <a:p>
            <a:pPr algn="l">
              <a:defRPr sz="2200" b="0">
                <a:solidFill>
                  <a:schemeClr val="accent1">
                    <a:lumOff val="16847"/>
                  </a:schemeClr>
                </a:solidFill>
                <a:latin typeface="+mn-lt"/>
                <a:ea typeface="+mn-ea"/>
                <a:cs typeface="+mn-cs"/>
                <a:sym typeface="Helvetica Neue Medium"/>
              </a:defRPr>
            </a:pPr>
            <a:r>
              <a:t>id=1</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查看索引"/>
          <p:cNvSpPr txBox="1">
            <a:spLocks noGrp="1"/>
          </p:cNvSpPr>
          <p:nvPr>
            <p:ph type="title"/>
          </p:nvPr>
        </p:nvSpPr>
        <p:spPr>
          <a:prstGeom prst="rect">
            <a:avLst/>
          </a:prstGeom>
        </p:spPr>
        <p:txBody>
          <a:bodyPr/>
          <a:lstStyle/>
          <a:p>
            <a:r>
              <a:t>查看索引</a:t>
            </a:r>
          </a:p>
        </p:txBody>
      </p:sp>
      <p:pic>
        <p:nvPicPr>
          <p:cNvPr id="149" name="EB251A24-251B-44B1-BAA3-363340223071.png" descr="EB251A24-251B-44B1-BAA3-363340223071.png"/>
          <p:cNvPicPr>
            <a:picLocks noChangeAspect="1"/>
          </p:cNvPicPr>
          <p:nvPr/>
        </p:nvPicPr>
        <p:blipFill>
          <a:blip r:embed="rId1"/>
          <a:stretch>
            <a:fillRect/>
          </a:stretch>
        </p:blipFill>
        <p:spPr>
          <a:xfrm>
            <a:off x="463351" y="2096720"/>
            <a:ext cx="11099801" cy="8391298"/>
          </a:xfrm>
          <a:prstGeom prst="rect">
            <a:avLst/>
          </a:prstGeom>
          <a:ln w="12700">
            <a:miter lim="400000"/>
            <a:headEnd/>
            <a:tailEnd/>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搜索"/>
          <p:cNvSpPr txBox="1">
            <a:spLocks noGrp="1"/>
          </p:cNvSpPr>
          <p:nvPr>
            <p:ph type="title"/>
          </p:nvPr>
        </p:nvSpPr>
        <p:spPr>
          <a:prstGeom prst="rect">
            <a:avLst/>
          </a:prstGeom>
        </p:spPr>
        <p:txBody>
          <a:bodyPr/>
          <a:lstStyle/>
          <a:p>
            <a:r>
              <a:t>搜索</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按ID查询员工"/>
          <p:cNvSpPr txBox="1">
            <a:spLocks noGrp="1"/>
          </p:cNvSpPr>
          <p:nvPr>
            <p:ph type="title"/>
          </p:nvPr>
        </p:nvSpPr>
        <p:spPr>
          <a:prstGeom prst="rect">
            <a:avLst/>
          </a:prstGeom>
        </p:spPr>
        <p:txBody>
          <a:bodyPr/>
          <a:lstStyle/>
          <a:p>
            <a:r>
              <a:t>按ID查询员工</a:t>
            </a:r>
          </a:p>
        </p:txBody>
      </p:sp>
      <p:pic>
        <p:nvPicPr>
          <p:cNvPr id="158" name="A37B4D61-ACA3-4CAC-A326-16269A7AA75B.png" descr="A37B4D61-ACA3-4CAC-A326-16269A7AA75B.png"/>
          <p:cNvPicPr>
            <a:picLocks noChangeAspect="1"/>
          </p:cNvPicPr>
          <p:nvPr/>
        </p:nvPicPr>
        <p:blipFill>
          <a:blip r:embed="rId1"/>
          <a:stretch>
            <a:fillRect/>
          </a:stretch>
        </p:blipFill>
        <p:spPr>
          <a:xfrm>
            <a:off x="362198" y="2489200"/>
            <a:ext cx="11569701" cy="4775200"/>
          </a:xfrm>
          <a:prstGeom prst="rect">
            <a:avLst/>
          </a:prstGeom>
          <a:ln w="12700">
            <a:miter lim="400000"/>
            <a:headEnd/>
            <a:tailEnd/>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无条件搜索"/>
          <p:cNvSpPr txBox="1">
            <a:spLocks noGrp="1"/>
          </p:cNvSpPr>
          <p:nvPr>
            <p:ph type="title"/>
          </p:nvPr>
        </p:nvSpPr>
        <p:spPr>
          <a:prstGeom prst="rect">
            <a:avLst/>
          </a:prstGeom>
        </p:spPr>
        <p:txBody>
          <a:bodyPr/>
          <a:lstStyle/>
          <a:p>
            <a:r>
              <a:t>无条件搜索</a:t>
            </a:r>
          </a:p>
        </p:txBody>
      </p:sp>
      <p:pic>
        <p:nvPicPr>
          <p:cNvPr id="161" name="7D00C459-00D2-45D5-91D1-A50302C25AEE.png" descr="7D00C459-00D2-45D5-91D1-A50302C25AEE.png"/>
          <p:cNvPicPr>
            <a:picLocks noChangeAspect="1"/>
          </p:cNvPicPr>
          <p:nvPr/>
        </p:nvPicPr>
        <p:blipFill>
          <a:blip r:embed="rId1"/>
          <a:stretch>
            <a:fillRect/>
          </a:stretch>
        </p:blipFill>
        <p:spPr>
          <a:xfrm>
            <a:off x="267423" y="1917749"/>
            <a:ext cx="12469953" cy="9753601"/>
          </a:xfrm>
          <a:prstGeom prst="rect">
            <a:avLst/>
          </a:prstGeom>
          <a:ln w="12700">
            <a:miter lim="400000"/>
            <a:headEnd/>
            <a:tailEnd/>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简单条件搜索"/>
          <p:cNvSpPr txBox="1">
            <a:spLocks noGrp="1"/>
          </p:cNvSpPr>
          <p:nvPr>
            <p:ph type="title"/>
          </p:nvPr>
        </p:nvSpPr>
        <p:spPr>
          <a:prstGeom prst="rect">
            <a:avLst/>
          </a:prstGeom>
        </p:spPr>
        <p:txBody>
          <a:bodyPr/>
          <a:lstStyle/>
          <a:p>
            <a:r>
              <a:t>简单条件搜索</a:t>
            </a:r>
          </a:p>
        </p:txBody>
      </p:sp>
      <p:pic>
        <p:nvPicPr>
          <p:cNvPr id="164" name="B51717F7-9FF9-4A3A-BA57-367E9DFBE6BD.png" descr="B51717F7-9FF9-4A3A-BA57-367E9DFBE6BD.png"/>
          <p:cNvPicPr>
            <a:picLocks noChangeAspect="1"/>
          </p:cNvPicPr>
          <p:nvPr/>
        </p:nvPicPr>
        <p:blipFill>
          <a:blip r:embed="rId1"/>
          <a:stretch>
            <a:fillRect/>
          </a:stretch>
        </p:blipFill>
        <p:spPr>
          <a:xfrm>
            <a:off x="865683" y="1942475"/>
            <a:ext cx="11099801" cy="8262826"/>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查询表达式搜索"/>
          <p:cNvSpPr txBox="1">
            <a:spLocks noGrp="1"/>
          </p:cNvSpPr>
          <p:nvPr>
            <p:ph type="title"/>
          </p:nvPr>
        </p:nvSpPr>
        <p:spPr>
          <a:prstGeom prst="rect">
            <a:avLst/>
          </a:prstGeom>
        </p:spPr>
        <p:txBody>
          <a:bodyPr/>
          <a:lstStyle/>
          <a:p>
            <a:r>
              <a:t>查询表达式搜索</a:t>
            </a:r>
          </a:p>
        </p:txBody>
      </p:sp>
      <p:pic>
        <p:nvPicPr>
          <p:cNvPr id="167" name="3C94F8CB-83B1-471B-85AE-457A9EF8A464.png" descr="3C94F8CB-83B1-471B-85AE-457A9EF8A464.png"/>
          <p:cNvPicPr>
            <a:picLocks noChangeAspect="1"/>
          </p:cNvPicPr>
          <p:nvPr/>
        </p:nvPicPr>
        <p:blipFill>
          <a:blip r:embed="rId1"/>
          <a:stretch>
            <a:fillRect/>
          </a:stretch>
        </p:blipFill>
        <p:spPr>
          <a:xfrm>
            <a:off x="0" y="1852754"/>
            <a:ext cx="13004800" cy="7775292"/>
          </a:xfrm>
          <a:prstGeom prst="rect">
            <a:avLst/>
          </a:prstGeom>
          <a:ln w="12700">
            <a:miter lim="4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更复杂的表达式"/>
          <p:cNvSpPr txBox="1">
            <a:spLocks noGrp="1"/>
          </p:cNvSpPr>
          <p:nvPr>
            <p:ph type="title"/>
          </p:nvPr>
        </p:nvSpPr>
        <p:spPr>
          <a:prstGeom prst="rect">
            <a:avLst/>
          </a:prstGeom>
        </p:spPr>
        <p:txBody>
          <a:bodyPr/>
          <a:lstStyle/>
          <a:p>
            <a:r>
              <a:t>更复杂的表达式</a:t>
            </a:r>
          </a:p>
        </p:txBody>
      </p:sp>
      <p:pic>
        <p:nvPicPr>
          <p:cNvPr id="170" name="B9A76325-84CA-41C5-B9B4-C755DD639C54.png" descr="B9A76325-84CA-41C5-B9B4-C755DD639C54.png"/>
          <p:cNvPicPr>
            <a:picLocks noChangeAspect="1"/>
          </p:cNvPicPr>
          <p:nvPr/>
        </p:nvPicPr>
        <p:blipFill>
          <a:blip r:embed="rId1"/>
          <a:stretch>
            <a:fillRect/>
          </a:stretch>
        </p:blipFill>
        <p:spPr>
          <a:xfrm>
            <a:off x="0" y="2416139"/>
            <a:ext cx="13004800" cy="6648522"/>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全文搜索"/>
          <p:cNvSpPr txBox="1">
            <a:spLocks noGrp="1"/>
          </p:cNvSpPr>
          <p:nvPr>
            <p:ph type="title"/>
          </p:nvPr>
        </p:nvSpPr>
        <p:spPr>
          <a:prstGeom prst="rect">
            <a:avLst/>
          </a:prstGeom>
        </p:spPr>
        <p:txBody>
          <a:bodyPr/>
          <a:lstStyle/>
          <a:p>
            <a:r>
              <a:t>全文搜索</a:t>
            </a:r>
          </a:p>
        </p:txBody>
      </p:sp>
      <p:pic>
        <p:nvPicPr>
          <p:cNvPr id="173" name="88344FBE-C7D2-4932-BAE0-2D0EFC11747E.png" descr="88344FBE-C7D2-4932-BAE0-2D0EFC11747E.png"/>
          <p:cNvPicPr>
            <a:picLocks noChangeAspect="1"/>
          </p:cNvPicPr>
          <p:nvPr/>
        </p:nvPicPr>
        <p:blipFill>
          <a:blip r:embed="rId1"/>
          <a:stretch>
            <a:fillRect/>
          </a:stretch>
        </p:blipFill>
        <p:spPr>
          <a:xfrm>
            <a:off x="1075271" y="1970401"/>
            <a:ext cx="10145039" cy="7793998"/>
          </a:xfrm>
          <a:prstGeom prst="rect">
            <a:avLst/>
          </a:prstGeom>
          <a:ln w="12700">
            <a:miter lim="400000"/>
            <a:headEnd/>
            <a:tailEnd/>
          </a:ln>
        </p:spPr>
      </p:pic>
      <p:sp>
        <p:nvSpPr>
          <p:cNvPr id="174" name="相关性"/>
          <p:cNvSpPr txBox="1"/>
          <p:nvPr/>
        </p:nvSpPr>
        <p:spPr>
          <a:xfrm>
            <a:off x="9874250" y="5327650"/>
            <a:ext cx="1920776" cy="520701"/>
          </a:xfrm>
          <a:prstGeom prst="rect">
            <a:avLst/>
          </a:prstGeom>
          <a:ln w="12700">
            <a:miter lim="400000"/>
          </a:ln>
        </p:spPr>
        <p:txBody>
          <a:bodyPr lIns="50800" tIns="50800" rIns="50800" bIns="50800" anchor="ctr">
            <a:spAutoFit/>
          </a:bodyPr>
          <a:lstStyle/>
          <a:p>
            <a:r>
              <a:t>相关性</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短语搜索"/>
          <p:cNvSpPr txBox="1">
            <a:spLocks noGrp="1"/>
          </p:cNvSpPr>
          <p:nvPr>
            <p:ph type="title"/>
          </p:nvPr>
        </p:nvSpPr>
        <p:spPr>
          <a:prstGeom prst="rect">
            <a:avLst/>
          </a:prstGeom>
        </p:spPr>
        <p:txBody>
          <a:bodyPr/>
          <a:lstStyle/>
          <a:p>
            <a:r>
              <a:t>短语搜索</a:t>
            </a:r>
          </a:p>
        </p:txBody>
      </p:sp>
      <p:pic>
        <p:nvPicPr>
          <p:cNvPr id="177" name="B9CF602A-D6F7-45D1-B024-8EA653378527.png" descr="B9CF602A-D6F7-45D1-B024-8EA653378527.png"/>
          <p:cNvPicPr>
            <a:picLocks noChangeAspect="1"/>
          </p:cNvPicPr>
          <p:nvPr/>
        </p:nvPicPr>
        <p:blipFill>
          <a:blip r:embed="rId1"/>
          <a:stretch>
            <a:fillRect/>
          </a:stretch>
        </p:blipFill>
        <p:spPr>
          <a:xfrm>
            <a:off x="152400" y="1993651"/>
            <a:ext cx="12700000" cy="6934201"/>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ES用途"/>
          <p:cNvSpPr txBox="1"/>
          <p:nvPr>
            <p:ph type="title"/>
          </p:nvPr>
        </p:nvSpPr>
        <p:spPr>
          <a:prstGeom prst="rect">
            <a:avLst/>
          </a:prstGeom>
        </p:spPr>
        <p:txBody>
          <a:bodyPr/>
          <a:lstStyle/>
          <a:p>
            <a:r>
              <a:t>ES用途</a:t>
            </a:r>
          </a:p>
        </p:txBody>
      </p:sp>
      <p:sp>
        <p:nvSpPr>
          <p:cNvPr id="123" name="搜索…"/>
          <p:cNvSpPr txBox="1"/>
          <p:nvPr>
            <p:ph type="body" idx="1"/>
          </p:nvPr>
        </p:nvSpPr>
        <p:spPr>
          <a:prstGeom prst="rect">
            <a:avLst/>
          </a:prstGeom>
        </p:spPr>
        <p:txBody>
          <a:bodyPr/>
          <a:lstStyle/>
          <a:p>
            <a:r>
              <a:t>搜索</a:t>
            </a:r>
          </a:p>
          <a:p>
            <a:r>
              <a:t>统计</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高亮搜索结果"/>
          <p:cNvSpPr txBox="1">
            <a:spLocks noGrp="1"/>
          </p:cNvSpPr>
          <p:nvPr>
            <p:ph type="title"/>
          </p:nvPr>
        </p:nvSpPr>
        <p:spPr>
          <a:prstGeom prst="rect">
            <a:avLst/>
          </a:prstGeom>
        </p:spPr>
        <p:txBody>
          <a:bodyPr/>
          <a:lstStyle/>
          <a:p>
            <a:r>
              <a:t>高亮搜索结果</a:t>
            </a:r>
          </a:p>
        </p:txBody>
      </p:sp>
      <p:pic>
        <p:nvPicPr>
          <p:cNvPr id="180" name="7E7327D9-7695-47EA-A46C-42783394E5AF.png" descr="7E7327D9-7695-47EA-A46C-42783394E5AF.png"/>
          <p:cNvPicPr>
            <a:picLocks noChangeAspect="1"/>
          </p:cNvPicPr>
          <p:nvPr/>
        </p:nvPicPr>
        <p:blipFill>
          <a:blip r:embed="rId1"/>
          <a:stretch>
            <a:fillRect/>
          </a:stretch>
        </p:blipFill>
        <p:spPr>
          <a:xfrm>
            <a:off x="0" y="1870324"/>
            <a:ext cx="13004800" cy="7493693"/>
          </a:xfrm>
          <a:prstGeom prst="rect">
            <a:avLst/>
          </a:prstGeom>
          <a:ln w="12700">
            <a:miter lim="400000"/>
            <a:headEnd/>
            <a:tailEnd/>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统计"/>
          <p:cNvSpPr txBox="1">
            <a:spLocks noGrp="1"/>
          </p:cNvSpPr>
          <p:nvPr>
            <p:ph type="title"/>
          </p:nvPr>
        </p:nvSpPr>
        <p:spPr>
          <a:prstGeom prst="rect">
            <a:avLst/>
          </a:prstGeom>
        </p:spPr>
        <p:txBody>
          <a:bodyPr/>
          <a:lstStyle/>
          <a:p>
            <a:r>
              <a:t>统计</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聚合"/>
          <p:cNvSpPr txBox="1">
            <a:spLocks noGrp="1"/>
          </p:cNvSpPr>
          <p:nvPr>
            <p:ph type="title"/>
          </p:nvPr>
        </p:nvSpPr>
        <p:spPr>
          <a:prstGeom prst="rect">
            <a:avLst/>
          </a:prstGeom>
        </p:spPr>
        <p:txBody>
          <a:bodyPr/>
          <a:lstStyle/>
          <a:p>
            <a:r>
              <a:t>聚合</a:t>
            </a:r>
          </a:p>
        </p:txBody>
      </p:sp>
      <p:pic>
        <p:nvPicPr>
          <p:cNvPr id="185" name="84C50561-B59D-4450-8729-5829921D4C71.png" descr="84C50561-B59D-4450-8729-5829921D4C71.png"/>
          <p:cNvPicPr>
            <a:picLocks noChangeAspect="1"/>
          </p:cNvPicPr>
          <p:nvPr/>
        </p:nvPicPr>
        <p:blipFill>
          <a:blip r:embed="rId1"/>
          <a:stretch>
            <a:fillRect/>
          </a:stretch>
        </p:blipFill>
        <p:spPr>
          <a:xfrm>
            <a:off x="432742" y="1935162"/>
            <a:ext cx="11823701" cy="8966201"/>
          </a:xfrm>
          <a:prstGeom prst="rect">
            <a:avLst/>
          </a:prstGeom>
          <a:ln w="12700">
            <a:miter lim="400000"/>
            <a:headEnd/>
            <a:tailEnd/>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先查询再聚合"/>
          <p:cNvSpPr txBox="1">
            <a:spLocks noGrp="1"/>
          </p:cNvSpPr>
          <p:nvPr>
            <p:ph type="title"/>
          </p:nvPr>
        </p:nvSpPr>
        <p:spPr>
          <a:prstGeom prst="rect">
            <a:avLst/>
          </a:prstGeom>
        </p:spPr>
        <p:txBody>
          <a:bodyPr/>
          <a:lstStyle/>
          <a:p>
            <a:r>
              <a:t>先查询再聚合</a:t>
            </a:r>
          </a:p>
        </p:txBody>
      </p:sp>
      <p:pic>
        <p:nvPicPr>
          <p:cNvPr id="188" name="E3525D1E-78AF-4576-BB0D-5757DB2FEEB5.png" descr="E3525D1E-78AF-4576-BB0D-5757DB2FEEB5.png"/>
          <p:cNvPicPr>
            <a:picLocks noChangeAspect="1"/>
          </p:cNvPicPr>
          <p:nvPr/>
        </p:nvPicPr>
        <p:blipFill>
          <a:blip r:embed="rId1"/>
          <a:stretch>
            <a:fillRect/>
          </a:stretch>
        </p:blipFill>
        <p:spPr>
          <a:xfrm>
            <a:off x="389830" y="2103090"/>
            <a:ext cx="11836401" cy="7747001"/>
          </a:xfrm>
          <a:prstGeom prst="rect">
            <a:avLst/>
          </a:prstGeom>
          <a:ln w="12700">
            <a:miter lim="400000"/>
            <a:headEnd/>
            <a:tailEnd/>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嵌套聚合"/>
          <p:cNvSpPr txBox="1">
            <a:spLocks noGrp="1"/>
          </p:cNvSpPr>
          <p:nvPr>
            <p:ph type="title"/>
          </p:nvPr>
        </p:nvSpPr>
        <p:spPr>
          <a:prstGeom prst="rect">
            <a:avLst/>
          </a:prstGeom>
        </p:spPr>
        <p:txBody>
          <a:bodyPr/>
          <a:lstStyle/>
          <a:p>
            <a:r>
              <a:t>嵌套聚合</a:t>
            </a:r>
          </a:p>
        </p:txBody>
      </p:sp>
      <p:pic>
        <p:nvPicPr>
          <p:cNvPr id="191" name="C9C20A50-5162-4D50-88C7-C2D4FBA5CE42.png" descr="C9C20A50-5162-4D50-88C7-C2D4FBA5CE42.png"/>
          <p:cNvPicPr>
            <a:picLocks noChangeAspect="1"/>
          </p:cNvPicPr>
          <p:nvPr/>
        </p:nvPicPr>
        <p:blipFill>
          <a:blip r:embed="rId1"/>
          <a:stretch>
            <a:fillRect/>
          </a:stretch>
        </p:blipFill>
        <p:spPr>
          <a:xfrm>
            <a:off x="247947" y="1966912"/>
            <a:ext cx="11582401" cy="8763001"/>
          </a:xfrm>
          <a:prstGeom prst="rect">
            <a:avLst/>
          </a:prstGeom>
          <a:ln w="12700">
            <a:miter lim="400000"/>
            <a:headEnd/>
            <a:tailEnd/>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应用场景"/>
          <p:cNvSpPr txBox="1"/>
          <p:nvPr>
            <p:ph type="title"/>
          </p:nvPr>
        </p:nvSpPr>
        <p:spPr>
          <a:prstGeom prst="rect">
            <a:avLst/>
          </a:prstGeom>
        </p:spPr>
        <p:txBody>
          <a:bodyPr/>
          <a:lstStyle/>
          <a:p>
            <a:r>
              <a:rPr lang="zh-CN"/>
              <a:t>系统架构</a:t>
            </a:r>
            <a:endParaRPr lang="zh-CN"/>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K日志平台"/>
          <p:cNvSpPr txBox="1"/>
          <p:nvPr>
            <p:ph type="title"/>
          </p:nvPr>
        </p:nvSpPr>
        <p:spPr>
          <a:prstGeom prst="rect">
            <a:avLst/>
          </a:prstGeom>
        </p:spPr>
        <p:txBody>
          <a:bodyPr/>
          <a:lstStyle/>
          <a:p>
            <a:r>
              <a:t>ELK</a:t>
            </a:r>
            <a:r>
              <a:rPr lang="en-US"/>
              <a:t>/EFK</a:t>
            </a:r>
            <a:r>
              <a:t>日志平台</a:t>
            </a:r>
          </a:p>
        </p:txBody>
      </p:sp>
      <p:pic>
        <p:nvPicPr>
          <p:cNvPr id="2" name="图片 1"/>
          <p:cNvPicPr>
            <a:picLocks noChangeAspect="1"/>
          </p:cNvPicPr>
          <p:nvPr/>
        </p:nvPicPr>
        <p:blipFill>
          <a:blip r:embed="rId1"/>
          <a:stretch>
            <a:fillRect/>
          </a:stretch>
        </p:blipFill>
        <p:spPr>
          <a:xfrm>
            <a:off x="1511300" y="2574290"/>
            <a:ext cx="9982200" cy="537146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K日志平台"/>
          <p:cNvSpPr txBox="1"/>
          <p:nvPr>
            <p:ph type="title"/>
          </p:nvPr>
        </p:nvSpPr>
        <p:spPr>
          <a:prstGeom prst="rect">
            <a:avLst/>
          </a:prstGeom>
        </p:spPr>
        <p:txBody>
          <a:bodyPr>
            <a:normAutofit/>
          </a:bodyPr>
          <a:lstStyle/>
          <a:p>
            <a:r>
              <a:rPr lang="zh-CN"/>
              <a:t>生产环境</a:t>
            </a:r>
            <a:r>
              <a:t>日志</a:t>
            </a:r>
            <a:r>
              <a:rPr lang="zh-CN"/>
              <a:t>系统架构</a:t>
            </a:r>
            <a:endParaRPr lang="zh-CN"/>
          </a:p>
        </p:txBody>
      </p:sp>
      <p:pic>
        <p:nvPicPr>
          <p:cNvPr id="2" name="图片 1"/>
          <p:cNvPicPr>
            <a:picLocks noChangeAspect="1"/>
          </p:cNvPicPr>
          <p:nvPr/>
        </p:nvPicPr>
        <p:blipFill>
          <a:blip r:embed="rId1"/>
          <a:stretch>
            <a:fillRect/>
          </a:stretch>
        </p:blipFill>
        <p:spPr>
          <a:xfrm>
            <a:off x="892175" y="2966720"/>
            <a:ext cx="11221085" cy="511873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应用场景"/>
          <p:cNvSpPr txBox="1"/>
          <p:nvPr>
            <p:ph type="title"/>
          </p:nvPr>
        </p:nvSpPr>
        <p:spPr>
          <a:prstGeom prst="rect">
            <a:avLst/>
          </a:prstGeom>
        </p:spPr>
        <p:txBody>
          <a:bodyPr/>
          <a:lstStyle/>
          <a:p>
            <a:r>
              <a:t>应用场景</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搜索提示与校错"/>
          <p:cNvSpPr txBox="1"/>
          <p:nvPr>
            <p:ph type="title"/>
          </p:nvPr>
        </p:nvSpPr>
        <p:spPr>
          <a:prstGeom prst="rect">
            <a:avLst/>
          </a:prstGeom>
        </p:spPr>
        <p:txBody>
          <a:bodyPr/>
          <a:lstStyle/>
          <a:p>
            <a:r>
              <a:t>搜索提示与校错</a:t>
            </a:r>
          </a:p>
        </p:txBody>
      </p:sp>
      <p:pic>
        <p:nvPicPr>
          <p:cNvPr id="196" name="图像" descr="图像"/>
          <p:cNvPicPr>
            <a:picLocks noChangeAspect="1"/>
          </p:cNvPicPr>
          <p:nvPr/>
        </p:nvPicPr>
        <p:blipFill>
          <a:blip r:embed="rId1"/>
          <a:stretch>
            <a:fillRect/>
          </a:stretch>
        </p:blipFill>
        <p:spPr>
          <a:xfrm>
            <a:off x="3136900" y="3022600"/>
            <a:ext cx="7188200" cy="4343400"/>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ES优势"/>
          <p:cNvSpPr txBox="1"/>
          <p:nvPr>
            <p:ph type="title"/>
          </p:nvPr>
        </p:nvSpPr>
        <p:spPr>
          <a:prstGeom prst="rect">
            <a:avLst/>
          </a:prstGeom>
        </p:spPr>
        <p:txBody>
          <a:bodyPr/>
          <a:lstStyle/>
          <a:p>
            <a:r>
              <a:t>ES优势</a:t>
            </a:r>
          </a:p>
        </p:txBody>
      </p:sp>
      <p:sp>
        <p:nvSpPr>
          <p:cNvPr id="126" name="为什么不是sphinx，solr？…"/>
          <p:cNvSpPr txBox="1"/>
          <p:nvPr>
            <p:ph type="body" idx="1"/>
          </p:nvPr>
        </p:nvSpPr>
        <p:spPr>
          <a:prstGeom prst="rect">
            <a:avLst/>
          </a:prstGeom>
        </p:spPr>
        <p:txBody>
          <a:bodyPr/>
          <a:lstStyle/>
          <a:p>
            <a:r>
              <a:t>为什么不是sphinx，solr？</a:t>
            </a:r>
          </a:p>
          <a:p>
            <a:r>
              <a:t>ES努力成为黑盒，低门槛：</a:t>
            </a:r>
          </a:p>
          <a:p>
            <a:pPr lvl="1"/>
            <a:r>
              <a:t>分布式</a:t>
            </a:r>
          </a:p>
          <a:p>
            <a:pPr lvl="1"/>
            <a:r>
              <a:t>实时</a:t>
            </a:r>
          </a:p>
          <a:p>
            <a:pPr lvl="1"/>
            <a:r>
              <a:t>搜索+分析</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内容搜索"/>
          <p:cNvSpPr txBox="1"/>
          <p:nvPr>
            <p:ph type="title"/>
          </p:nvPr>
        </p:nvSpPr>
        <p:spPr>
          <a:prstGeom prst="rect">
            <a:avLst/>
          </a:prstGeom>
        </p:spPr>
        <p:txBody>
          <a:bodyPr/>
          <a:lstStyle/>
          <a:p>
            <a:r>
              <a:t>内容搜索</a:t>
            </a:r>
          </a:p>
        </p:txBody>
      </p:sp>
      <p:pic>
        <p:nvPicPr>
          <p:cNvPr id="199" name="947D23E9-1613-4DDF-A27C-D3306C1379F5.png" descr="947D23E9-1613-4DDF-A27C-D3306C1379F5.png"/>
          <p:cNvPicPr>
            <a:picLocks noChangeAspect="1"/>
          </p:cNvPicPr>
          <p:nvPr/>
        </p:nvPicPr>
        <p:blipFill>
          <a:blip r:embed="rId1"/>
          <a:stretch>
            <a:fillRect/>
          </a:stretch>
        </p:blipFill>
        <p:spPr>
          <a:xfrm>
            <a:off x="2559685" y="1980565"/>
            <a:ext cx="7885430" cy="7367905"/>
          </a:xfrm>
          <a:prstGeom prst="rect">
            <a:avLst/>
          </a:prstGeom>
          <a:ln w="12700">
            <a:miter lim="400000"/>
            <a:headEnd/>
            <a:tailEnd/>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内容搜索"/>
          <p:cNvSpPr txBox="1"/>
          <p:nvPr>
            <p:ph type="title"/>
          </p:nvPr>
        </p:nvSpPr>
        <p:spPr>
          <a:prstGeom prst="rect">
            <a:avLst/>
          </a:prstGeom>
        </p:spPr>
        <p:txBody>
          <a:bodyPr/>
          <a:lstStyle/>
          <a:p>
            <a:r>
              <a:rPr lang="zh-CN"/>
              <a:t>统计分析</a:t>
            </a:r>
            <a:endParaRPr lang="zh-CN"/>
          </a:p>
        </p:txBody>
      </p:sp>
      <p:pic>
        <p:nvPicPr>
          <p:cNvPr id="3" name="Picture 2" descr="A screenshot of a cell phone&#10;&#10;Description automatically generated"/>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7010710" y="2408470"/>
            <a:ext cx="5360952" cy="3757611"/>
          </a:xfrm>
          <a:prstGeom prst="rect">
            <a:avLst/>
          </a:prstGeom>
        </p:spPr>
      </p:pic>
      <p:pic>
        <p:nvPicPr>
          <p:cNvPr id="6" name="Picture 5" descr="A close up of a map&#10;&#10;Description automatically generated"/>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20438" y="6166049"/>
            <a:ext cx="9093200" cy="3009900"/>
          </a:xfrm>
          <a:prstGeom prst="rect">
            <a:avLst/>
          </a:prstGeom>
        </p:spPr>
      </p:pic>
      <p:pic>
        <p:nvPicPr>
          <p:cNvPr id="8" name="Picture 7"/>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2068458" y="3062870"/>
            <a:ext cx="3822038" cy="2449764"/>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内容搜索"/>
          <p:cNvSpPr txBox="1"/>
          <p:nvPr>
            <p:ph type="title"/>
          </p:nvPr>
        </p:nvSpPr>
        <p:spPr>
          <a:prstGeom prst="rect">
            <a:avLst/>
          </a:prstGeom>
        </p:spPr>
        <p:txBody>
          <a:bodyPr/>
          <a:lstStyle/>
          <a:p>
            <a:r>
              <a:rPr lang="zh-CN"/>
              <a:t>日志分析</a:t>
            </a:r>
            <a:endParaRPr lang="zh-CN"/>
          </a:p>
        </p:txBody>
      </p:sp>
      <p:pic>
        <p:nvPicPr>
          <p:cNvPr id="2" name="Picture 2" descr="A screenshot of a cell phon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8519" y="2796442"/>
            <a:ext cx="11647762" cy="4988216"/>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内容搜索"/>
          <p:cNvSpPr txBox="1"/>
          <p:nvPr>
            <p:ph type="title"/>
          </p:nvPr>
        </p:nvSpPr>
        <p:spPr>
          <a:prstGeom prst="rect">
            <a:avLst/>
          </a:prstGeom>
        </p:spPr>
        <p:txBody>
          <a:bodyPr/>
          <a:lstStyle/>
          <a:p>
            <a:r>
              <a:rPr lang="zh-CN"/>
              <a:t>统计分析</a:t>
            </a:r>
            <a:endParaRPr lang="zh-CN"/>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8519" y="2116085"/>
            <a:ext cx="11647762" cy="5912679"/>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内容搜索"/>
          <p:cNvSpPr txBox="1"/>
          <p:nvPr>
            <p:ph type="title"/>
          </p:nvPr>
        </p:nvSpPr>
        <p:spPr>
          <a:prstGeom prst="rect">
            <a:avLst/>
          </a:prstGeom>
        </p:spPr>
        <p:txBody>
          <a:bodyPr/>
          <a:lstStyle/>
          <a:p>
            <a:r>
              <a:rPr lang="zh-CN" altLang="en-US"/>
              <a:t>数据展示</a:t>
            </a:r>
            <a:endParaRPr lang="zh-CN" altLang="en-US"/>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73439" y="2412728"/>
            <a:ext cx="7239048" cy="2770770"/>
          </a:xfrm>
          <a:prstGeom prst="rect">
            <a:avLst/>
          </a:prstGeom>
        </p:spPr>
      </p:pic>
      <p:pic>
        <p:nvPicPr>
          <p:cNvPr id="5" name="Picture 4"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13" y="5370550"/>
            <a:ext cx="5150380" cy="3374745"/>
          </a:xfrm>
          <a:prstGeom prst="rect">
            <a:avLst/>
          </a:prstGeom>
        </p:spPr>
      </p:pic>
      <p:pic>
        <p:nvPicPr>
          <p:cNvPr id="7" name="Picture 6" descr="A screenshot of a cell phon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993" y="5370999"/>
            <a:ext cx="6324584" cy="277077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内容搜索"/>
          <p:cNvSpPr txBox="1"/>
          <p:nvPr>
            <p:ph type="title"/>
          </p:nvPr>
        </p:nvSpPr>
        <p:spPr>
          <a:prstGeom prst="rect">
            <a:avLst/>
          </a:prstGeom>
        </p:spPr>
        <p:txBody>
          <a:bodyPr/>
          <a:lstStyle/>
          <a:p>
            <a:r>
              <a:rPr lang="zh-CN" altLang="en-US"/>
              <a:t>监控告警</a:t>
            </a:r>
            <a:endParaRPr lang="zh-CN" altLang="en-US"/>
          </a:p>
        </p:txBody>
      </p:sp>
      <p:sp>
        <p:nvSpPr>
          <p:cNvPr id="27" name="Rectangle 1"/>
          <p:cNvSpPr/>
          <p:nvPr/>
        </p:nvSpPr>
        <p:spPr>
          <a:xfrm>
            <a:off x="9302941" y="3377249"/>
            <a:ext cx="2196791" cy="402601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x-none" sz="2400" b="1" dirty="0">
                <a:latin typeface="微软雅黑" panose="020B0503020204020204" charset="-122"/>
                <a:ea typeface="微软雅黑" panose="020B0503020204020204" charset="-122"/>
              </a:rPr>
              <a:t>Elasticsearch</a:t>
            </a:r>
            <a:endParaRPr lang="x-none" sz="2400" b="1" dirty="0">
              <a:latin typeface="微软雅黑" panose="020B0503020204020204" charset="-122"/>
              <a:ea typeface="微软雅黑" panose="020B0503020204020204" charset="-122"/>
            </a:endParaRPr>
          </a:p>
        </p:txBody>
      </p:sp>
      <p:sp>
        <p:nvSpPr>
          <p:cNvPr id="28" name="Rectangle 2"/>
          <p:cNvSpPr/>
          <p:nvPr/>
        </p:nvSpPr>
        <p:spPr>
          <a:xfrm>
            <a:off x="1682868" y="3374356"/>
            <a:ext cx="1936670" cy="71367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x-none" sz="2000" b="1" dirty="0">
                <a:latin typeface="微软雅黑" panose="020B0503020204020204" charset="-122"/>
                <a:ea typeface="微软雅黑" panose="020B0503020204020204" charset="-122"/>
              </a:rPr>
              <a:t>Prometheus</a:t>
            </a:r>
            <a:endParaRPr lang="x-none" sz="2000" b="1" dirty="0">
              <a:latin typeface="微软雅黑" panose="020B0503020204020204" charset="-122"/>
              <a:ea typeface="微软雅黑" panose="020B0503020204020204" charset="-122"/>
            </a:endParaRPr>
          </a:p>
        </p:txBody>
      </p:sp>
      <p:sp>
        <p:nvSpPr>
          <p:cNvPr id="29" name="Rectangle 4"/>
          <p:cNvSpPr/>
          <p:nvPr/>
        </p:nvSpPr>
        <p:spPr>
          <a:xfrm>
            <a:off x="1682868" y="4478468"/>
            <a:ext cx="1936670" cy="71367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x-none" sz="2000" b="1" dirty="0">
                <a:latin typeface="微软雅黑" panose="020B0503020204020204" charset="-122"/>
                <a:ea typeface="微软雅黑" panose="020B0503020204020204" charset="-122"/>
              </a:rPr>
              <a:t>Zabbix</a:t>
            </a:r>
            <a:endParaRPr lang="x-none" sz="2000" b="1" dirty="0">
              <a:latin typeface="微软雅黑" panose="020B0503020204020204" charset="-122"/>
              <a:ea typeface="微软雅黑" panose="020B0503020204020204" charset="-122"/>
            </a:endParaRPr>
          </a:p>
        </p:txBody>
      </p:sp>
      <p:sp>
        <p:nvSpPr>
          <p:cNvPr id="30" name="Rectangle 5"/>
          <p:cNvSpPr/>
          <p:nvPr/>
        </p:nvSpPr>
        <p:spPr>
          <a:xfrm>
            <a:off x="1682868" y="5582580"/>
            <a:ext cx="1936670" cy="71367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x-none" sz="2000" b="1" dirty="0">
                <a:latin typeface="微软雅黑" panose="020B0503020204020204" charset="-122"/>
                <a:ea typeface="微软雅黑" panose="020B0503020204020204" charset="-122"/>
              </a:rPr>
              <a:t>Grafana</a:t>
            </a:r>
            <a:endParaRPr lang="x-none" sz="2000" b="1" dirty="0">
              <a:latin typeface="微软雅黑" panose="020B0503020204020204" charset="-122"/>
              <a:ea typeface="微软雅黑" panose="020B0503020204020204" charset="-122"/>
            </a:endParaRPr>
          </a:p>
        </p:txBody>
      </p:sp>
      <p:sp>
        <p:nvSpPr>
          <p:cNvPr id="31" name="Rectangle 6"/>
          <p:cNvSpPr/>
          <p:nvPr/>
        </p:nvSpPr>
        <p:spPr>
          <a:xfrm>
            <a:off x="1682868" y="6686692"/>
            <a:ext cx="1936670" cy="71367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x-none" sz="2000" b="1" dirty="0">
                <a:latin typeface="微软雅黑" panose="020B0503020204020204" charset="-122"/>
                <a:ea typeface="微软雅黑" panose="020B0503020204020204" charset="-122"/>
              </a:rPr>
              <a:t>第三方</a:t>
            </a:r>
            <a:r>
              <a:rPr lang="zh-CN" altLang="en-US" sz="2000" b="1" dirty="0">
                <a:latin typeface="微软雅黑" panose="020B0503020204020204" charset="-122"/>
                <a:ea typeface="微软雅黑" panose="020B0503020204020204" charset="-122"/>
              </a:rPr>
              <a:t>平台</a:t>
            </a:r>
            <a:endParaRPr lang="x-none" sz="2000" b="1" dirty="0">
              <a:latin typeface="微软雅黑" panose="020B0503020204020204" charset="-122"/>
              <a:ea typeface="微软雅黑" panose="020B0503020204020204" charset="-122"/>
            </a:endParaRPr>
          </a:p>
        </p:txBody>
      </p:sp>
      <p:sp>
        <p:nvSpPr>
          <p:cNvPr id="32" name="Striped Right Arrow 7"/>
          <p:cNvSpPr/>
          <p:nvPr/>
        </p:nvSpPr>
        <p:spPr>
          <a:xfrm>
            <a:off x="7914633" y="5114228"/>
            <a:ext cx="903249" cy="552056"/>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x-none" sz="2400" dirty="0"/>
          </a:p>
        </p:txBody>
      </p:sp>
      <p:sp>
        <p:nvSpPr>
          <p:cNvPr id="33" name="Rectangle 9"/>
          <p:cNvSpPr/>
          <p:nvPr/>
        </p:nvSpPr>
        <p:spPr>
          <a:xfrm>
            <a:off x="5492904" y="3374356"/>
            <a:ext cx="1936670" cy="71367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x-none" sz="2000" b="1" dirty="0">
                <a:latin typeface="微软雅黑" panose="020B0503020204020204" charset="-122"/>
                <a:ea typeface="微软雅黑" panose="020B0503020204020204" charset="-122"/>
              </a:rPr>
              <a:t>错误</a:t>
            </a:r>
            <a:r>
              <a:rPr lang="zh-CN" altLang="en-US" sz="2000" b="1" dirty="0">
                <a:latin typeface="微软雅黑" panose="020B0503020204020204" charset="-122"/>
                <a:ea typeface="微软雅黑" panose="020B0503020204020204" charset="-122"/>
              </a:rPr>
              <a:t>日志</a:t>
            </a:r>
            <a:endParaRPr lang="x-none" sz="2000" b="1" dirty="0">
              <a:latin typeface="微软雅黑" panose="020B0503020204020204" charset="-122"/>
              <a:ea typeface="微软雅黑" panose="020B0503020204020204" charset="-122"/>
            </a:endParaRPr>
          </a:p>
        </p:txBody>
      </p:sp>
      <p:sp>
        <p:nvSpPr>
          <p:cNvPr id="34" name="Rectangle 10"/>
          <p:cNvSpPr/>
          <p:nvPr/>
        </p:nvSpPr>
        <p:spPr>
          <a:xfrm>
            <a:off x="5492904" y="4478468"/>
            <a:ext cx="1936670" cy="71367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x-none" sz="2000" b="1" dirty="0">
                <a:latin typeface="微软雅黑" panose="020B0503020204020204" charset="-122"/>
                <a:ea typeface="微软雅黑" panose="020B0503020204020204" charset="-122"/>
              </a:rPr>
              <a:t>请求</a:t>
            </a:r>
            <a:r>
              <a:rPr lang="zh-CN" altLang="en-US" sz="2000" b="1" dirty="0">
                <a:latin typeface="微软雅黑" panose="020B0503020204020204" charset="-122"/>
                <a:ea typeface="微软雅黑" panose="020B0503020204020204" charset="-122"/>
              </a:rPr>
              <a:t>状态</a:t>
            </a:r>
            <a:endParaRPr lang="x-none" sz="2000" b="1" dirty="0">
              <a:latin typeface="微软雅黑" panose="020B0503020204020204" charset="-122"/>
              <a:ea typeface="微软雅黑" panose="020B0503020204020204" charset="-122"/>
            </a:endParaRPr>
          </a:p>
        </p:txBody>
      </p:sp>
      <p:sp>
        <p:nvSpPr>
          <p:cNvPr id="35" name="Rectangle 11"/>
          <p:cNvSpPr/>
          <p:nvPr/>
        </p:nvSpPr>
        <p:spPr>
          <a:xfrm>
            <a:off x="5492904" y="5582580"/>
            <a:ext cx="1936670" cy="71367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000" b="1" dirty="0">
                <a:latin typeface="微软雅黑" panose="020B0503020204020204" charset="-122"/>
                <a:ea typeface="微软雅黑" panose="020B0503020204020204" charset="-122"/>
              </a:rPr>
              <a:t>多日环比</a:t>
            </a:r>
            <a:endParaRPr lang="x-none" sz="2000" b="1" dirty="0">
              <a:latin typeface="微软雅黑" panose="020B0503020204020204" charset="-122"/>
              <a:ea typeface="微软雅黑" panose="020B0503020204020204" charset="-122"/>
            </a:endParaRPr>
          </a:p>
        </p:txBody>
      </p:sp>
      <p:sp>
        <p:nvSpPr>
          <p:cNvPr id="36" name="Rectangle 12"/>
          <p:cNvSpPr/>
          <p:nvPr/>
        </p:nvSpPr>
        <p:spPr>
          <a:xfrm>
            <a:off x="5492904" y="6686692"/>
            <a:ext cx="1936670" cy="71367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000" b="1" dirty="0">
                <a:latin typeface="微软雅黑" panose="020B0503020204020204" charset="-122"/>
                <a:ea typeface="微软雅黑" panose="020B0503020204020204" charset="-122"/>
              </a:rPr>
              <a:t>异常行为</a:t>
            </a:r>
            <a:endParaRPr lang="x-none" sz="2000" b="1" dirty="0">
              <a:latin typeface="微软雅黑" panose="020B0503020204020204" charset="-122"/>
              <a:ea typeface="微软雅黑" panose="020B0503020204020204" charset="-122"/>
            </a:endParaRPr>
          </a:p>
        </p:txBody>
      </p:sp>
      <p:sp>
        <p:nvSpPr>
          <p:cNvPr id="37" name="Striped Right Arrow 14"/>
          <p:cNvSpPr/>
          <p:nvPr/>
        </p:nvSpPr>
        <p:spPr>
          <a:xfrm rot="10800000">
            <a:off x="4104596" y="5114228"/>
            <a:ext cx="903249" cy="552056"/>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x-none" sz="2400"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内容搜索"/>
          <p:cNvSpPr txBox="1"/>
          <p:nvPr>
            <p:ph type="title"/>
          </p:nvPr>
        </p:nvSpPr>
        <p:spPr>
          <a:prstGeom prst="rect">
            <a:avLst/>
          </a:prstGeom>
        </p:spPr>
        <p:txBody>
          <a:bodyPr/>
          <a:lstStyle/>
          <a:p>
            <a:r>
              <a:rPr lang="zh-CN" altLang="en-US"/>
              <a:t>数据清洗与挖掘</a:t>
            </a:r>
            <a:endParaRPr lang="zh-CN" altLang="en-US"/>
          </a:p>
        </p:txBody>
      </p:sp>
      <p:pic>
        <p:nvPicPr>
          <p:cNvPr id="4" name="Picture 3" descr="A picture containing drawing&#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47415" y="3497251"/>
            <a:ext cx="2307771" cy="1188502"/>
          </a:xfrm>
          <a:prstGeom prst="rect">
            <a:avLst/>
          </a:prstGeom>
        </p:spPr>
      </p:pic>
      <p:pic>
        <p:nvPicPr>
          <p:cNvPr id="6" name="Picture 5"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938" y="3217545"/>
            <a:ext cx="1605643" cy="1747915"/>
          </a:xfrm>
          <a:prstGeom prst="rect">
            <a:avLst/>
          </a:prstGeom>
        </p:spPr>
      </p:pic>
      <p:pic>
        <p:nvPicPr>
          <p:cNvPr id="8" name="Picture 7" descr="A picture containing drawing&#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1493" y="3636000"/>
            <a:ext cx="3450771" cy="911004"/>
          </a:xfrm>
          <a:prstGeom prst="rect">
            <a:avLst/>
          </a:prstGeom>
        </p:spPr>
      </p:pic>
      <p:pic>
        <p:nvPicPr>
          <p:cNvPr id="10" name="Picture 9" descr="A close up of a sig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83" y="6056221"/>
            <a:ext cx="3628571" cy="941161"/>
          </a:xfrm>
          <a:prstGeom prst="rect">
            <a:avLst/>
          </a:prstGeom>
        </p:spPr>
      </p:pic>
      <p:pic>
        <p:nvPicPr>
          <p:cNvPr id="12" name="Picture 11" descr="A close up of a sign&#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4414" y="5813402"/>
            <a:ext cx="2750457" cy="1426800"/>
          </a:xfrm>
          <a:prstGeom prst="rect">
            <a:avLst/>
          </a:prstGeom>
        </p:spPr>
      </p:pic>
      <p:pic>
        <p:nvPicPr>
          <p:cNvPr id="14" name="Picture 13" descr="A picture containing drawing&#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2247" y="5549809"/>
            <a:ext cx="3703269" cy="1953986"/>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谢谢"/>
          <p:cNvSpPr txBox="1"/>
          <p:nvPr>
            <p:ph type="title"/>
          </p:nvPr>
        </p:nvSpPr>
        <p:spPr>
          <a:prstGeom prst="rect">
            <a:avLst/>
          </a:prstGeom>
        </p:spPr>
        <p:txBody>
          <a:bodyPr/>
          <a:lstStyle/>
          <a:p>
            <a:r>
              <a:t>谢谢</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认识ES"/>
          <p:cNvSpPr txBox="1"/>
          <p:nvPr>
            <p:ph type="title"/>
          </p:nvPr>
        </p:nvSpPr>
        <p:spPr>
          <a:prstGeom prst="rect">
            <a:avLst/>
          </a:prstGeom>
        </p:spPr>
        <p:txBody>
          <a:bodyPr/>
          <a:lstStyle/>
          <a:p>
            <a:r>
              <a:t>认识ES</a:t>
            </a:r>
          </a:p>
        </p:txBody>
      </p:sp>
      <p:sp>
        <p:nvSpPr>
          <p:cNvPr id="129" name="一个分布式实时文档存储，每个字段可以被索引与搜索…"/>
          <p:cNvSpPr txBox="1"/>
          <p:nvPr>
            <p:ph type="body" idx="1"/>
          </p:nvPr>
        </p:nvSpPr>
        <p:spPr>
          <a:prstGeom prst="rect">
            <a:avLst/>
          </a:prstGeom>
        </p:spPr>
        <p:txBody>
          <a:bodyPr/>
          <a:lstStyle/>
          <a:p>
            <a:r>
              <a:t>一个分布式实时文档存储，每个字段可以被索引与搜索</a:t>
            </a:r>
          </a:p>
          <a:p>
            <a:r>
              <a:t>一个分布式实时分析搜索引擎</a:t>
            </a:r>
          </a:p>
          <a:p>
            <a:r>
              <a:t>能胜任上百个服务节点的扩展，并支持PB级别的结构化或非结构化数据</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回忆时光"/>
          <p:cNvSpPr txBox="1"/>
          <p:nvPr>
            <p:ph type="title"/>
          </p:nvPr>
        </p:nvSpPr>
        <p:spPr>
          <a:prstGeom prst="rect">
            <a:avLst/>
          </a:prstGeom>
        </p:spPr>
        <p:txBody>
          <a:bodyPr/>
          <a:lstStyle/>
          <a:p>
            <a:r>
              <a:rPr lang="en-US"/>
              <a:t>ES</a:t>
            </a:r>
            <a:r>
              <a:rPr lang="zh-CN" altLang="en-US"/>
              <a:t>的由来</a:t>
            </a:r>
            <a:endParaRPr lang="zh-CN" altLang="en-US"/>
          </a:p>
        </p:txBody>
      </p:sp>
      <p:sp>
        <p:nvSpPr>
          <p:cNvPr id="133" name="许多年前，一个刚结婚的名叫 Shay Banon 的失业开发者，跟着他的妻子去了伦敦，他的妻子在那里学习厨师。 在寻找一个赚钱的工作的时候，为了给他的妻子做一个食谱搜索引擎，他开始使用 Lucene 的一个早期版本。…"/>
          <p:cNvSpPr txBox="1"/>
          <p:nvPr>
            <p:ph type="body" sz="half" idx="1"/>
          </p:nvPr>
        </p:nvSpPr>
        <p:spPr>
          <a:xfrm>
            <a:off x="638175" y="2413000"/>
            <a:ext cx="5631815" cy="6286500"/>
          </a:xfrm>
          <a:prstGeom prst="rect">
            <a:avLst/>
          </a:prstGeom>
        </p:spPr>
        <p:txBody>
          <a:bodyPr>
            <a:noAutofit/>
          </a:bodyPr>
          <a:lstStyle/>
          <a:p>
            <a:pPr marL="0" indent="0" defTabSz="457200">
              <a:lnSpc>
                <a:spcPts val="3700"/>
              </a:lnSpc>
              <a:spcBef>
                <a:spcPts val="1000"/>
              </a:spcBef>
              <a:buSzTx/>
              <a:buNone/>
              <a:defRPr sz="1600">
                <a:solidFill>
                  <a:srgbClr val="444444"/>
                </a:solidFill>
                <a:latin typeface="Times"/>
                <a:ea typeface="Times"/>
                <a:cs typeface="Times"/>
                <a:sym typeface="Times"/>
              </a:defRPr>
            </a:pPr>
            <a:r>
              <a:rPr lang="zh-CN" sz="1800"/>
              <a:t>作者</a:t>
            </a:r>
            <a:r>
              <a:rPr sz="1800"/>
              <a:t>Shay Banon 认为自己</a:t>
            </a:r>
            <a:r>
              <a:rPr lang="zh-CN" sz="1800"/>
              <a:t>使用</a:t>
            </a:r>
            <a:r>
              <a:rPr sz="1800"/>
              <a:t> Lucene 完全是一种偶然，当年他还是一个待业工程师，跟随自己的新婚妻子来到伦敦，妻子想在伦敦学习做一名厨师，而自己则想为妻子开发一个方便搜索菜谱的应用，所以才接触到 Lucene。</a:t>
            </a:r>
            <a:endParaRPr sz="1800"/>
          </a:p>
          <a:p>
            <a:pPr marL="0" indent="0" defTabSz="457200">
              <a:lnSpc>
                <a:spcPts val="3700"/>
              </a:lnSpc>
              <a:spcBef>
                <a:spcPts val="1000"/>
              </a:spcBef>
              <a:buSzTx/>
              <a:buNone/>
              <a:defRPr sz="1600">
                <a:solidFill>
                  <a:srgbClr val="444444"/>
                </a:solidFill>
                <a:latin typeface="Times"/>
                <a:ea typeface="Times"/>
                <a:cs typeface="Times"/>
                <a:sym typeface="Times"/>
              </a:defRPr>
            </a:pPr>
            <a:r>
              <a:rPr sz="1800"/>
              <a:t>直接使用 Lucene 构建搜索有很多问题，包含大量重复性的工作，所以 Shay Banon 便在 Lucene 的基础上不断地进行抽象，让 Java 程序嵌入搜索变得更容易，经过一段时间的打磨便诞生了他的第一个开源作品“Compass”，中文即“指南针”的意思。</a:t>
            </a:r>
            <a:endParaRPr sz="1800"/>
          </a:p>
          <a:p>
            <a:pPr marL="0" indent="0" defTabSz="457200">
              <a:lnSpc>
                <a:spcPts val="3700"/>
              </a:lnSpc>
              <a:spcBef>
                <a:spcPts val="1000"/>
              </a:spcBef>
              <a:buSzTx/>
              <a:buNone/>
              <a:defRPr sz="1600">
                <a:solidFill>
                  <a:srgbClr val="444444"/>
                </a:solidFill>
                <a:latin typeface="Times"/>
                <a:ea typeface="Times"/>
                <a:cs typeface="Times"/>
                <a:sym typeface="Times"/>
              </a:defRPr>
            </a:pPr>
            <a:r>
              <a:rPr sz="1800"/>
              <a:t>之后，他找到了一份面对高性能分布式开发环境的新工作，在工作中他渐渐发现越来越需要一个易用的、高性能、实时、分布式搜索服务，于是决定重写 Compass，将它从一个库打造成了一个独立的 server，并创建了开源项目</a:t>
            </a:r>
            <a:r>
              <a:rPr lang="zh-CN" sz="1800">
                <a:ea typeface="宋体" pitchFamily="2" charset="-122"/>
              </a:rPr>
              <a:t>，并取名</a:t>
            </a:r>
            <a:r>
              <a:rPr lang="en-US" altLang="zh-CN" sz="1800">
                <a:ea typeface="宋体" pitchFamily="2" charset="-122"/>
              </a:rPr>
              <a:t>ElasticSearch</a:t>
            </a:r>
            <a:endParaRPr lang="en-US" altLang="zh-CN" sz="1800">
              <a:ea typeface="宋体" pitchFamily="2" charset="-122"/>
            </a:endParaRPr>
          </a:p>
        </p:txBody>
      </p:sp>
      <p:pic>
        <p:nvPicPr>
          <p:cNvPr id="3" name="图片 2"/>
          <p:cNvPicPr>
            <a:picLocks noChangeAspect="1"/>
          </p:cNvPicPr>
          <p:nvPr/>
        </p:nvPicPr>
        <p:blipFill>
          <a:blip r:embed="rId1"/>
          <a:stretch>
            <a:fillRect/>
          </a:stretch>
        </p:blipFill>
        <p:spPr>
          <a:xfrm>
            <a:off x="6521450" y="3498850"/>
            <a:ext cx="6177915" cy="411480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分布式"/>
          <p:cNvSpPr txBox="1"/>
          <p:nvPr>
            <p:ph type="title"/>
          </p:nvPr>
        </p:nvSpPr>
        <p:spPr>
          <a:prstGeom prst="rect">
            <a:avLst/>
          </a:prstGeom>
        </p:spPr>
        <p:txBody>
          <a:bodyPr/>
          <a:lstStyle/>
          <a:p>
            <a:r>
              <a:t>分布式</a:t>
            </a:r>
            <a:r>
              <a:rPr lang="zh-CN"/>
              <a:t>集群</a:t>
            </a:r>
            <a:endParaRPr lang="zh-CN"/>
          </a:p>
        </p:txBody>
      </p:sp>
      <p:pic>
        <p:nvPicPr>
          <p:cNvPr id="136" name="图像" descr="图像"/>
          <p:cNvPicPr>
            <a:picLocks noChangeAspect="1"/>
          </p:cNvPicPr>
          <p:nvPr/>
        </p:nvPicPr>
        <p:blipFill>
          <a:blip r:embed="rId1"/>
          <a:stretch>
            <a:fillRect/>
          </a:stretch>
        </p:blipFill>
        <p:spPr>
          <a:xfrm>
            <a:off x="1625600" y="2927350"/>
            <a:ext cx="9525000" cy="2857500"/>
          </a:xfrm>
          <a:prstGeom prst="rect">
            <a:avLst/>
          </a:prstGeom>
          <a:ln w="12700">
            <a:miter lim="400000"/>
            <a:headEnd/>
            <a:tailEnd/>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分布式"/>
          <p:cNvSpPr txBox="1"/>
          <p:nvPr>
            <p:ph type="title"/>
          </p:nvPr>
        </p:nvSpPr>
        <p:spPr>
          <a:prstGeom prst="rect">
            <a:avLst/>
          </a:prstGeom>
        </p:spPr>
        <p:txBody>
          <a:bodyPr/>
          <a:lstStyle/>
          <a:p>
            <a:r>
              <a:rPr lang="zh-CN" altLang="en-US">
                <a:sym typeface="+mn-ea"/>
              </a:rPr>
              <a:t>数据复制模型</a:t>
            </a:r>
            <a:endParaRPr lang="zh-CN"/>
          </a:p>
        </p:txBody>
      </p:sp>
      <p:pic>
        <p:nvPicPr>
          <p:cNvPr id="2" name="图片 1"/>
          <p:cNvPicPr>
            <a:picLocks noChangeAspect="1"/>
          </p:cNvPicPr>
          <p:nvPr/>
        </p:nvPicPr>
        <p:blipFill>
          <a:blip r:embed="rId1"/>
          <a:srcRect b="31955"/>
          <a:stretch>
            <a:fillRect/>
          </a:stretch>
        </p:blipFill>
        <p:spPr>
          <a:xfrm>
            <a:off x="1816735" y="2136140"/>
            <a:ext cx="9372600" cy="3823970"/>
          </a:xfrm>
          <a:prstGeom prst="rect">
            <a:avLst/>
          </a:prstGeom>
        </p:spPr>
      </p:pic>
      <p:sp>
        <p:nvSpPr>
          <p:cNvPr id="133" name="许多年前，一个刚结婚的名叫 Shay Banon 的失业开发者，跟着他的妻子去了伦敦，他的妻子在那里学习厨师。 在寻找一个赚钱的工作的时候，为了给他的妻子做一个食谱搜索引擎，他开始使用 Lucene 的一个早期版本。…"/>
          <p:cNvSpPr txBox="1"/>
          <p:nvPr>
            <p:ph type="body" sz="half" idx="1"/>
          </p:nvPr>
        </p:nvSpPr>
        <p:spPr>
          <a:xfrm>
            <a:off x="591185" y="6236970"/>
            <a:ext cx="11823065" cy="2868295"/>
          </a:xfrm>
          <a:prstGeom prst="rect">
            <a:avLst/>
          </a:prstGeom>
        </p:spPr>
        <p:txBody>
          <a:bodyPr>
            <a:noAutofit/>
          </a:bodyPr>
          <a:p>
            <a:pPr marL="0" indent="0" defTabSz="457200">
              <a:lnSpc>
                <a:spcPts val="3700"/>
              </a:lnSpc>
              <a:spcBef>
                <a:spcPts val="1000"/>
              </a:spcBef>
              <a:buSzTx/>
              <a:buNone/>
              <a:defRPr sz="1600">
                <a:solidFill>
                  <a:srgbClr val="444444"/>
                </a:solidFill>
                <a:latin typeface="Times"/>
                <a:ea typeface="Times"/>
                <a:cs typeface="Times"/>
                <a:sym typeface="Times"/>
              </a:defRPr>
            </a:pPr>
            <a:r>
              <a:rPr lang="en-US" altLang="zh-CN" sz="3200">
                <a:ea typeface="宋体" pitchFamily="2" charset="-122"/>
              </a:rPr>
              <a:t>1</a:t>
            </a:r>
            <a:r>
              <a:rPr lang="zh-CN" altLang="en-US" sz="3200">
                <a:ea typeface="宋体" pitchFamily="2" charset="-122"/>
              </a:rPr>
              <a:t>、客户端给</a:t>
            </a:r>
            <a:r>
              <a:rPr lang="en-US" altLang="zh-CN" sz="3200">
                <a:ea typeface="宋体" pitchFamily="2" charset="-122"/>
              </a:rPr>
              <a:t>Node1</a:t>
            </a:r>
            <a:r>
              <a:rPr lang="zh-CN" altLang="en-US" sz="3200">
                <a:ea typeface="宋体" pitchFamily="2" charset="-122"/>
              </a:rPr>
              <a:t>主节点发送新建、索引或删除请求。</a:t>
            </a:r>
            <a:endParaRPr lang="zh-CN" altLang="en-US" sz="3200">
              <a:ea typeface="宋体" pitchFamily="2" charset="-122"/>
            </a:endParaRPr>
          </a:p>
          <a:p>
            <a:pPr marL="0" indent="0" defTabSz="457200">
              <a:lnSpc>
                <a:spcPts val="3700"/>
              </a:lnSpc>
              <a:spcBef>
                <a:spcPts val="1000"/>
              </a:spcBef>
              <a:buSzTx/>
              <a:buNone/>
              <a:defRPr sz="1600">
                <a:solidFill>
                  <a:srgbClr val="444444"/>
                </a:solidFill>
                <a:latin typeface="Times"/>
                <a:ea typeface="Times"/>
                <a:cs typeface="Times"/>
                <a:sym typeface="Times"/>
              </a:defRPr>
            </a:pPr>
            <a:r>
              <a:rPr lang="en-US" altLang="zh-CN" sz="3200">
                <a:ea typeface="宋体" pitchFamily="2" charset="-122"/>
              </a:rPr>
              <a:t>2</a:t>
            </a:r>
            <a:r>
              <a:rPr lang="zh-CN" altLang="en-US" sz="3200">
                <a:ea typeface="宋体" pitchFamily="2" charset="-122"/>
              </a:rPr>
              <a:t>、</a:t>
            </a:r>
            <a:r>
              <a:rPr lang="en-US" altLang="zh-CN" sz="3200">
                <a:ea typeface="宋体" pitchFamily="2" charset="-122"/>
              </a:rPr>
              <a:t>Node1</a:t>
            </a:r>
            <a:r>
              <a:rPr lang="zh-CN" altLang="en-US" sz="3200">
                <a:ea typeface="宋体" pitchFamily="2" charset="-122"/>
              </a:rPr>
              <a:t>节点使用文档的</a:t>
            </a:r>
            <a:r>
              <a:rPr lang="en-US" altLang="zh-CN" sz="3200">
                <a:ea typeface="宋体" pitchFamily="2" charset="-122"/>
              </a:rPr>
              <a:t>_id</a:t>
            </a:r>
            <a:r>
              <a:rPr lang="zh-CN" altLang="en-US" sz="3200">
                <a:ea typeface="宋体" pitchFamily="2" charset="-122"/>
              </a:rPr>
              <a:t>确定文档属于分片</a:t>
            </a:r>
            <a:r>
              <a:rPr lang="en-US" altLang="zh-CN" sz="3200">
                <a:ea typeface="宋体" pitchFamily="2" charset="-122"/>
              </a:rPr>
              <a:t>0</a:t>
            </a:r>
            <a:r>
              <a:rPr lang="zh-CN" altLang="en-US" sz="3200">
                <a:ea typeface="宋体" pitchFamily="2" charset="-122"/>
              </a:rPr>
              <a:t>。它转发请求到</a:t>
            </a:r>
            <a:r>
              <a:rPr lang="en-US" altLang="zh-CN" sz="3200">
                <a:ea typeface="宋体" pitchFamily="2" charset="-122"/>
              </a:rPr>
              <a:t>Node3</a:t>
            </a:r>
            <a:r>
              <a:rPr lang="zh-CN" altLang="en-US" sz="3200">
                <a:ea typeface="宋体" pitchFamily="2" charset="-122"/>
              </a:rPr>
              <a:t>，分片</a:t>
            </a:r>
            <a:r>
              <a:rPr lang="en-US" altLang="zh-CN" sz="3200">
                <a:ea typeface="宋体" pitchFamily="2" charset="-122"/>
              </a:rPr>
              <a:t>0</a:t>
            </a:r>
            <a:r>
              <a:rPr lang="zh-CN" altLang="en-US" sz="3200">
                <a:ea typeface="宋体" pitchFamily="2" charset="-122"/>
              </a:rPr>
              <a:t>位于这个节点上。</a:t>
            </a:r>
            <a:endParaRPr lang="zh-CN" altLang="en-US" sz="3200">
              <a:ea typeface="宋体" pitchFamily="2" charset="-122"/>
            </a:endParaRPr>
          </a:p>
          <a:p>
            <a:pPr marL="0" indent="0" defTabSz="457200">
              <a:lnSpc>
                <a:spcPts val="3700"/>
              </a:lnSpc>
              <a:spcBef>
                <a:spcPts val="1000"/>
              </a:spcBef>
              <a:buSzTx/>
              <a:buNone/>
              <a:defRPr sz="1600">
                <a:solidFill>
                  <a:srgbClr val="444444"/>
                </a:solidFill>
                <a:latin typeface="Times"/>
                <a:ea typeface="Times"/>
                <a:cs typeface="Times"/>
                <a:sym typeface="Times"/>
              </a:defRPr>
            </a:pPr>
            <a:r>
              <a:rPr lang="en-US" altLang="zh-CN" sz="3200">
                <a:ea typeface="宋体" pitchFamily="2" charset="-122"/>
              </a:rPr>
              <a:t>3</a:t>
            </a:r>
            <a:r>
              <a:rPr lang="zh-CN" altLang="en-US" sz="3200">
                <a:ea typeface="宋体" pitchFamily="2" charset="-122"/>
              </a:rPr>
              <a:t>、</a:t>
            </a:r>
            <a:r>
              <a:rPr lang="en-US" altLang="zh-CN" sz="3200">
                <a:ea typeface="宋体" pitchFamily="2" charset="-122"/>
              </a:rPr>
              <a:t>Node3</a:t>
            </a:r>
            <a:r>
              <a:rPr lang="zh-CN" altLang="en-US" sz="3200">
                <a:ea typeface="宋体" pitchFamily="2" charset="-122"/>
              </a:rPr>
              <a:t>在主分片上执行请求，如果成功，它将转发请求到其他副本节点上，当所有副本节点报告成功，</a:t>
            </a:r>
            <a:r>
              <a:rPr lang="en-US" altLang="zh-CN" sz="3200">
                <a:ea typeface="宋体" pitchFamily="2" charset="-122"/>
              </a:rPr>
              <a:t>Node3</a:t>
            </a:r>
            <a:r>
              <a:rPr lang="zh-CN" altLang="en-US" sz="3200">
                <a:ea typeface="宋体" pitchFamily="2" charset="-122"/>
              </a:rPr>
              <a:t>返回成功到</a:t>
            </a:r>
            <a:r>
              <a:rPr lang="en-US" altLang="zh-CN" sz="3200">
                <a:ea typeface="宋体" pitchFamily="2" charset="-122"/>
              </a:rPr>
              <a:t>Node1</a:t>
            </a:r>
            <a:r>
              <a:rPr lang="zh-CN" altLang="en-US" sz="3200">
                <a:ea typeface="宋体" pitchFamily="2" charset="-122"/>
              </a:rPr>
              <a:t>协调节点上，</a:t>
            </a:r>
            <a:r>
              <a:rPr lang="en-US" altLang="zh-CN" sz="3200">
                <a:ea typeface="宋体" pitchFamily="2" charset="-122"/>
              </a:rPr>
              <a:t>Node1</a:t>
            </a:r>
            <a:r>
              <a:rPr lang="zh-CN" altLang="en-US" sz="3200">
                <a:ea typeface="宋体" pitchFamily="2" charset="-122"/>
              </a:rPr>
              <a:t>节点再返回给客户端。</a:t>
            </a:r>
            <a:endParaRPr lang="zh-CN" altLang="en-US" sz="3200">
              <a:ea typeface="宋体" pitchFamily="2"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启动ES"/>
          <p:cNvSpPr txBox="1"/>
          <p:nvPr>
            <p:ph type="title"/>
          </p:nvPr>
        </p:nvSpPr>
        <p:spPr>
          <a:prstGeom prst="rect">
            <a:avLst/>
          </a:prstGeom>
        </p:spPr>
        <p:txBody>
          <a:bodyPr/>
          <a:lstStyle/>
          <a:p>
            <a:r>
              <a:t>启动ES</a:t>
            </a:r>
          </a:p>
        </p:txBody>
      </p:sp>
      <p:sp>
        <p:nvSpPr>
          <p:cNvPr id="139" name="下载步骤…"/>
          <p:cNvSpPr txBox="1"/>
          <p:nvPr>
            <p:ph type="body" idx="1"/>
          </p:nvPr>
        </p:nvSpPr>
        <p:spPr>
          <a:prstGeom prst="rect">
            <a:avLst/>
          </a:prstGeom>
        </p:spPr>
        <p:txBody>
          <a:bodyPr/>
          <a:lstStyle/>
          <a:p>
            <a:pPr marL="293370" indent="-293370" defTabSz="385445">
              <a:spcBef>
                <a:spcPts val="2700"/>
              </a:spcBef>
              <a:defRPr sz="2110"/>
            </a:pPr>
            <a:r>
              <a:t>下载步骤</a:t>
            </a:r>
          </a:p>
          <a:p>
            <a:pPr marL="586740" lvl="1" indent="-293370" defTabSz="385445">
              <a:spcBef>
                <a:spcPts val="2700"/>
              </a:spcBef>
              <a:defRPr sz="2110"/>
            </a:pPr>
            <a:r>
              <a:t>curl -L -O </a:t>
            </a:r>
            <a:r>
              <a:rPr u="sng"/>
              <a:t>https://artifacts.elastic.co/downloads/elasticsearch/elasticsearch-5.6.4.tar.gz</a:t>
            </a:r>
            <a:endParaRPr u="sng"/>
          </a:p>
          <a:p>
            <a:pPr marL="586740" lvl="1" indent="-293370" defTabSz="385445">
              <a:spcBef>
                <a:spcPts val="2700"/>
              </a:spcBef>
              <a:defRPr sz="2110"/>
            </a:pPr>
            <a:r>
              <a:t>tar -xvf elasticsearch-5.6.4.tar.gz</a:t>
            </a:r>
          </a:p>
          <a:p>
            <a:pPr marL="586740" lvl="1" indent="-293370" defTabSz="385445">
              <a:spcBef>
                <a:spcPts val="2700"/>
              </a:spcBef>
              <a:defRPr sz="2110"/>
            </a:pPr>
            <a:r>
              <a:t>cd elasticsearch-5.6.4/bin</a:t>
            </a:r>
          </a:p>
          <a:p>
            <a:pPr marL="293370" indent="-293370" defTabSz="385445">
              <a:spcBef>
                <a:spcPts val="2700"/>
              </a:spcBef>
              <a:defRPr sz="2110"/>
            </a:pPr>
            <a:r>
              <a:t>单机模式：</a:t>
            </a:r>
          </a:p>
          <a:p>
            <a:pPr marL="586740" lvl="1" indent="-293370" defTabSz="385445">
              <a:spcBef>
                <a:spcPts val="2700"/>
              </a:spcBef>
              <a:defRPr sz="2110"/>
            </a:pPr>
            <a:r>
              <a:t>./elasticsearch -d</a:t>
            </a:r>
          </a:p>
          <a:p>
            <a:pPr marL="293370" indent="-293370" defTabSz="385445">
              <a:spcBef>
                <a:spcPts val="2700"/>
              </a:spcBef>
              <a:defRPr sz="2110"/>
            </a:pPr>
            <a:r>
              <a:t>集群模式</a:t>
            </a:r>
          </a:p>
          <a:p>
            <a:pPr marL="586740" lvl="1" indent="-293370" defTabSz="385445">
              <a:spcBef>
                <a:spcPts val="2700"/>
              </a:spcBef>
              <a:defRPr sz="2110"/>
            </a:pPr>
            <a:r>
              <a:t>./elasticsearch -Ecluster.name=my_cluster_name -Enode.name=my_node_name1</a:t>
            </a:r>
          </a:p>
          <a:p>
            <a:pPr marL="586740" lvl="1" indent="-293370" defTabSz="385445">
              <a:spcBef>
                <a:spcPts val="2700"/>
              </a:spcBef>
              <a:defRPr sz="2110"/>
            </a:pPr>
            <a:r>
              <a:t>./elasticsearch -Ecluster.name=my_cluster_name -Enode.name=my_node_name2</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启动kibana"/>
          <p:cNvSpPr txBox="1"/>
          <p:nvPr>
            <p:ph type="title"/>
          </p:nvPr>
        </p:nvSpPr>
        <p:spPr>
          <a:prstGeom prst="rect">
            <a:avLst/>
          </a:prstGeom>
        </p:spPr>
        <p:txBody>
          <a:bodyPr/>
          <a:lstStyle/>
          <a:p>
            <a:r>
              <a:t>启动kibana</a:t>
            </a:r>
          </a:p>
        </p:txBody>
      </p:sp>
      <p:pic>
        <p:nvPicPr>
          <p:cNvPr id="142" name="FB592996-45F6-4F27-ABE9-75758DBBFBAB.png" descr="FB592996-45F6-4F27-ABE9-75758DBBFBAB.png"/>
          <p:cNvPicPr>
            <a:picLocks noChangeAspect="1"/>
          </p:cNvPicPr>
          <p:nvPr/>
        </p:nvPicPr>
        <p:blipFill>
          <a:blip r:embed="rId1"/>
          <a:srcRect t="11008"/>
          <a:stretch>
            <a:fillRect/>
          </a:stretch>
        </p:blipFill>
        <p:spPr>
          <a:xfrm>
            <a:off x="227965" y="3451223"/>
            <a:ext cx="12548235" cy="4640582"/>
          </a:xfrm>
          <a:prstGeom prst="rect">
            <a:avLst/>
          </a:prstGeom>
          <a:ln w="12700">
            <a:miter lim="400000"/>
            <a:headEnd/>
            <a:tailEnd/>
          </a:ln>
        </p:spPr>
      </p:pic>
    </p:spTree>
  </p:cSld>
  <p:clrMapOvr>
    <a:masterClrMapping/>
  </p:clrMapOvr>
  <p:transition spd="med"/>
</p:sld>
</file>

<file path=ppt/tags/tag1.xml><?xml version="1.0" encoding="utf-8"?>
<p:tagLst xmlns:p="http://schemas.openxmlformats.org/presentationml/2006/main">
  <p:tag name="KSO_WM_UNIT_PLACING_PICTURE_USER_VIEWPORT" val="{&quot;height&quot;:5917.4976377952753,&quot;width&quot;:8442.4440944881881}"/>
</p:tagLst>
</file>

<file path=ppt/tags/tag2.xml><?xml version="1.0" encoding="utf-8"?>
<p:tagLst xmlns:p="http://schemas.openxmlformats.org/presentationml/2006/main">
  <p:tag name="KSO_WM_UNIT_PLACING_PICTURE_USER_VIEWPORT" val="{&quot;height&quot;:4740,&quot;width&quot;:14320}"/>
</p:tagLst>
</file>

<file path=ppt/tags/tag3.xml><?xml version="1.0" encoding="utf-8"?>
<p:tagLst xmlns:p="http://schemas.openxmlformats.org/presentationml/2006/main">
  <p:tag name="KSO_WM_UNIT_PLACING_PICTURE_USER_VIEWPORT" val="{&quot;height&quot;:3857.8960629921257,&quot;width&quot;:6018.9574803149608}"/>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1281</Words>
  <Application>WPS 演示</Application>
  <PresentationFormat/>
  <Paragraphs>131</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37</vt:i4>
      </vt:variant>
    </vt:vector>
  </HeadingPairs>
  <TitlesOfParts>
    <vt:vector size="52" baseType="lpstr">
      <vt:lpstr>Arial</vt:lpstr>
      <vt:lpstr>宋体</vt:lpstr>
      <vt:lpstr>Wingdings</vt:lpstr>
      <vt:lpstr>Helvetica Neue</vt:lpstr>
      <vt:lpstr>Helvetica Neue Medium</vt:lpstr>
      <vt:lpstr>Helvetica Neue Light</vt:lpstr>
      <vt:lpstr>Helvetica Neue Thin</vt:lpstr>
      <vt:lpstr>Helvetica Light</vt:lpstr>
      <vt:lpstr>Times</vt:lpstr>
      <vt:lpstr>DejaVu Sans</vt:lpstr>
      <vt:lpstr>微软雅黑</vt:lpstr>
      <vt:lpstr>汉仪旗黑KW 55S</vt:lpstr>
      <vt:lpstr>汉仪书宋二KW</vt:lpstr>
      <vt:lpstr>webwppDefTheme</vt:lpstr>
      <vt:lpstr>White</vt:lpstr>
      <vt:lpstr>Elasticsearch入门</vt:lpstr>
      <vt:lpstr>ES用途</vt:lpstr>
      <vt:lpstr>ES优势</vt:lpstr>
      <vt:lpstr>认识ES</vt:lpstr>
      <vt:lpstr>ES的由来</vt:lpstr>
      <vt:lpstr>分布式集群</vt:lpstr>
      <vt:lpstr>数据复制模型</vt:lpstr>
      <vt:lpstr>启动ES</vt:lpstr>
      <vt:lpstr>启动kibana</vt:lpstr>
      <vt:lpstr>索引第1位员工</vt:lpstr>
      <vt:lpstr>查看索引</vt:lpstr>
      <vt:lpstr>搜索</vt:lpstr>
      <vt:lpstr>按ID查询员工</vt:lpstr>
      <vt:lpstr>无条件搜索</vt:lpstr>
      <vt:lpstr>简单条件搜索</vt:lpstr>
      <vt:lpstr>查询表达式搜索</vt:lpstr>
      <vt:lpstr>更复杂的表达式</vt:lpstr>
      <vt:lpstr>全文搜索</vt:lpstr>
      <vt:lpstr>短语搜索</vt:lpstr>
      <vt:lpstr>高亮搜索结果</vt:lpstr>
      <vt:lpstr>统计</vt:lpstr>
      <vt:lpstr>聚合</vt:lpstr>
      <vt:lpstr>先查询再聚合</vt:lpstr>
      <vt:lpstr>嵌套聚合</vt:lpstr>
      <vt:lpstr>系统架构</vt:lpstr>
      <vt:lpstr>ELK/EFK日志平台</vt:lpstr>
      <vt:lpstr>生产环境日志系统架构</vt:lpstr>
      <vt:lpstr>应用场景</vt:lpstr>
      <vt:lpstr>搜索提示与校错</vt:lpstr>
      <vt:lpstr>内容搜索</vt:lpstr>
      <vt:lpstr>统计分析</vt:lpstr>
      <vt:lpstr>日志分析</vt:lpstr>
      <vt:lpstr>统计分析</vt:lpstr>
      <vt:lpstr>数据展示</vt:lpstr>
      <vt:lpstr>监控告警</vt:lpstr>
      <vt:lpstr>数据清洗与挖掘</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Elasticsearch入门</dc:title>
  <dc:creator/>
  <cp:lastModifiedBy>zhangyi</cp:lastModifiedBy>
  <cp:revision>188</cp:revision>
  <dcterms:created xsi:type="dcterms:W3CDTF">2020-06-17T12:15:40Z</dcterms:created>
  <dcterms:modified xsi:type="dcterms:W3CDTF">2020-06-17T12:15:40Z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